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8"/>
  </p:notesMasterIdLst>
  <p:handoutMasterIdLst>
    <p:handoutMasterId r:id="rId19"/>
  </p:handoutMasterIdLst>
  <p:sldIdLst>
    <p:sldId id="267" r:id="rId2"/>
    <p:sldId id="275" r:id="rId3"/>
    <p:sldId id="291" r:id="rId4"/>
    <p:sldId id="277" r:id="rId5"/>
    <p:sldId id="278" r:id="rId6"/>
    <p:sldId id="279" r:id="rId7"/>
    <p:sldId id="280" r:id="rId8"/>
    <p:sldId id="281" r:id="rId9"/>
    <p:sldId id="282" r:id="rId10"/>
    <p:sldId id="283" r:id="rId11"/>
    <p:sldId id="290" r:id="rId12"/>
    <p:sldId id="284" r:id="rId13"/>
    <p:sldId id="285" r:id="rId14"/>
    <p:sldId id="286" r:id="rId15"/>
    <p:sldId id="287" r:id="rId16"/>
    <p:sldId id="292" r:id="rId1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EE3523"/>
    <a:srgbClr val="EE35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76" d="100"/>
          <a:sy n="76" d="100"/>
        </p:scale>
        <p:origin x="-1936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interSettings" Target="printerSettings/printerSettings1.bin"/><Relationship Id="rId21" Type="http://schemas.openxmlformats.org/officeDocument/2006/relationships/presProps" Target="presProps.xml"/><Relationship Id="rId22" Type="http://schemas.openxmlformats.org/officeDocument/2006/relationships/viewProps" Target="viewProps.xml"/><Relationship Id="rId23" Type="http://schemas.openxmlformats.org/officeDocument/2006/relationships/theme" Target="theme/theme1.xml"/><Relationship Id="rId24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notesMaster" Target="notesMasters/notesMaster1.xml"/><Relationship Id="rId1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E2A6187-FEDD-9B40-B324-B1167EEB2C6A}" type="datetimeFigureOut">
              <a:rPr lang="en-US" smtClean="0"/>
              <a:t>11/4/15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AD2A78B-246C-804F-A590-42BE5BCD7D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387594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13F1FBE-A02D-1144-87D2-B90C28C04EF0}" type="datetimeFigureOut">
              <a:rPr lang="en-US" smtClean="0"/>
              <a:t>11/4/15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D0FA5DE-6A3B-7B42-A78E-C0FC5063DB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49803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0FA5DE-6A3B-7B42-A78E-C0FC5063DB89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812479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0FA5DE-6A3B-7B42-A78E-C0FC5063DB89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812479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0FA5DE-6A3B-7B42-A78E-C0FC5063DB89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812479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0FA5DE-6A3B-7B42-A78E-C0FC5063DB89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812479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0FA5DE-6A3B-7B42-A78E-C0FC5063DB89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812479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0FA5DE-6A3B-7B42-A78E-C0FC5063DB89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812479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0FA5DE-6A3B-7B42-A78E-C0FC5063DB89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812479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0FA5DE-6A3B-7B42-A78E-C0FC5063DB89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812479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0FA5DE-6A3B-7B42-A78E-C0FC5063DB89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812479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0FA5DE-6A3B-7B42-A78E-C0FC5063DB89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812479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0FA5DE-6A3B-7B42-A78E-C0FC5063DB89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812479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0FA5DE-6A3B-7B42-A78E-C0FC5063DB89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812479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0FA5DE-6A3B-7B42-A78E-C0FC5063DB89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812479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0FA5DE-6A3B-7B42-A78E-C0FC5063DB89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81247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289D62-7E3E-3746-9FE7-534F963C77E9}" type="datetime1">
              <a:rPr lang="en-US" smtClean="0"/>
              <a:t>11/4/15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00126-0A6F-F94A-9859-AA5B42242B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280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9A064F-21DC-E540-B884-F56B8B5A942B}" type="datetime1">
              <a:rPr lang="en-US" smtClean="0"/>
              <a:t>11/4/15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00126-0A6F-F94A-9859-AA5B42242B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47211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0D70FB-7673-1A4A-A1A1-12F14F4C1E06}" type="datetime1">
              <a:rPr lang="en-US" smtClean="0"/>
              <a:t>11/4/15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00126-0A6F-F94A-9859-AA5B42242B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05574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B363E3-9F78-294D-8D2E-9F6163E1C4D5}" type="datetime1">
              <a:rPr lang="en-US" smtClean="0"/>
              <a:t>11/4/15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00126-0A6F-F94A-9859-AA5B42242B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15735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77ECE-22B0-E34B-9C86-95183FA77C44}" type="datetime1">
              <a:rPr lang="en-US" smtClean="0"/>
              <a:t>11/4/15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00126-0A6F-F94A-9859-AA5B42242B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82118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4E26C2-87D8-A74A-9C92-16E28302264F}" type="datetime1">
              <a:rPr lang="en-US" smtClean="0"/>
              <a:t>11/4/15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00126-0A6F-F94A-9859-AA5B42242B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24559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9BD80D-E941-E144-A76C-0C22F71C4F5B}" type="datetime1">
              <a:rPr lang="en-US" smtClean="0"/>
              <a:t>11/4/15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00126-0A6F-F94A-9859-AA5B42242B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67744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0682F7-65E5-3F4F-8A15-757960B8DD45}" type="datetime1">
              <a:rPr lang="en-US" smtClean="0"/>
              <a:t>11/4/15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00126-0A6F-F94A-9859-AA5B42242B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51360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CEB216-F24C-DF40-AB5F-ADFDFF0EB024}" type="datetime1">
              <a:rPr lang="en-US" smtClean="0"/>
              <a:t>11/4/15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00126-0A6F-F94A-9859-AA5B42242B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69946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69CAD-3B9C-5F4F-9915-3214A4FF80AD}" type="datetime1">
              <a:rPr lang="en-US" smtClean="0"/>
              <a:t>11/4/15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00126-0A6F-F94A-9859-AA5B42242B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51992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00A15F-C657-9247-BFCF-16B92A1CA67A}" type="datetime1">
              <a:rPr lang="en-US" smtClean="0"/>
              <a:t>11/4/15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00126-0A6F-F94A-9859-AA5B42242B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06012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89C1BE-3239-4F4A-BB3C-B4D90B560295}" type="datetime1">
              <a:rPr lang="en-US" smtClean="0"/>
              <a:t>11/4/15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500126-0A6F-F94A-9859-AA5B42242B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68844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4" Type="http://schemas.openxmlformats.org/officeDocument/2006/relationships/image" Target="../media/image3.emf"/><Relationship Id="rId5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4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0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1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85943" y="2167895"/>
            <a:ext cx="7742624" cy="833923"/>
          </a:xfrm>
        </p:spPr>
        <p:txBody>
          <a:bodyPr>
            <a:noAutofit/>
          </a:bodyPr>
          <a:lstStyle/>
          <a:p>
            <a:pPr algn="l"/>
            <a:r>
              <a:rPr lang="en-US" sz="2800" b="1" dirty="0">
                <a:solidFill>
                  <a:srgbClr val="EE3523"/>
                </a:solidFill>
                <a:latin typeface="Arial"/>
                <a:cs typeface="Arial"/>
              </a:rPr>
              <a:t>Next Generation, </a:t>
            </a:r>
            <a:r>
              <a:rPr lang="en-US" sz="2800" b="1" dirty="0" smtClean="0">
                <a:solidFill>
                  <a:srgbClr val="EE3523"/>
                </a:solidFill>
                <a:latin typeface="Arial"/>
                <a:cs typeface="Arial"/>
              </a:rPr>
              <a:t/>
            </a:r>
            <a:br>
              <a:rPr lang="en-US" sz="2800" b="1" dirty="0" smtClean="0">
                <a:solidFill>
                  <a:srgbClr val="EE3523"/>
                </a:solidFill>
                <a:latin typeface="Arial"/>
                <a:cs typeface="Arial"/>
              </a:rPr>
            </a:br>
            <a:r>
              <a:rPr lang="en-US" sz="2800" b="1" dirty="0" smtClean="0">
                <a:solidFill>
                  <a:srgbClr val="EE3523"/>
                </a:solidFill>
                <a:latin typeface="Arial"/>
                <a:cs typeface="Arial"/>
              </a:rPr>
              <a:t>Virtual </a:t>
            </a:r>
            <a:r>
              <a:rPr lang="en-US" sz="2800" b="1" dirty="0">
                <a:solidFill>
                  <a:srgbClr val="EE3523"/>
                </a:solidFill>
                <a:latin typeface="Arial"/>
                <a:cs typeface="Arial"/>
              </a:rPr>
              <a:t>Preventive </a:t>
            </a:r>
            <a:r>
              <a:rPr lang="en-US" sz="2800" b="1" dirty="0" smtClean="0">
                <a:solidFill>
                  <a:srgbClr val="EE3523"/>
                </a:solidFill>
                <a:latin typeface="Arial"/>
                <a:cs typeface="Arial"/>
              </a:rPr>
              <a:t>Checkups</a:t>
            </a:r>
            <a:endParaRPr lang="en-US" sz="2800" b="1" dirty="0">
              <a:solidFill>
                <a:schemeClr val="bg1">
                  <a:lumMod val="50000"/>
                </a:schemeClr>
              </a:solidFill>
              <a:latin typeface="Arial"/>
              <a:cs typeface="Arial"/>
            </a:endParaRPr>
          </a:p>
        </p:txBody>
      </p:sp>
      <p:pic>
        <p:nvPicPr>
          <p:cNvPr id="5" name="Picture 4" descr="Logo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4420" y="590729"/>
            <a:ext cx="2709996" cy="1625998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993701" y="1957896"/>
            <a:ext cx="7874000" cy="58709"/>
          </a:xfrm>
          <a:prstGeom prst="rect">
            <a:avLst/>
          </a:prstGeom>
          <a:solidFill>
            <a:srgbClr val="EE3523"/>
          </a:solidFill>
          <a:ln>
            <a:solidFill>
              <a:srgbClr val="EE3523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EE35FF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 flipV="1">
            <a:off x="301770" y="1957894"/>
            <a:ext cx="691930" cy="58711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915191" y="2972033"/>
            <a:ext cx="5638009" cy="4985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1700" b="1" dirty="0" smtClean="0">
                <a:solidFill>
                  <a:schemeClr val="bg1">
                    <a:lumMod val="50000"/>
                  </a:schemeClr>
                </a:solidFill>
                <a:latin typeface="Arial"/>
                <a:cs typeface="Arial"/>
              </a:rPr>
              <a:t>A New Category in the Health Management Field</a:t>
            </a:r>
            <a:endParaRPr lang="en-US" sz="1700" b="1" dirty="0">
              <a:solidFill>
                <a:schemeClr val="bg1">
                  <a:lumMod val="50000"/>
                </a:schemeClr>
              </a:solidFill>
              <a:latin typeface="Arial"/>
              <a:cs typeface="Arial"/>
            </a:endParaRPr>
          </a:p>
        </p:txBody>
      </p:sp>
      <p:sp>
        <p:nvSpPr>
          <p:cNvPr id="10" name="Subtitle 2"/>
          <p:cNvSpPr txBox="1">
            <a:spLocks/>
          </p:cNvSpPr>
          <p:nvPr/>
        </p:nvSpPr>
        <p:spPr>
          <a:xfrm>
            <a:off x="939822" y="6451994"/>
            <a:ext cx="2324485" cy="2786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buClr>
                <a:srgbClr val="EE3523"/>
              </a:buClr>
            </a:pPr>
            <a:r>
              <a:rPr lang="en-US" sz="800" dirty="0">
                <a:latin typeface="Arial"/>
                <a:cs typeface="Arial"/>
              </a:rPr>
              <a:t>©2015 Catapult Health • All Rights Reserved.</a:t>
            </a:r>
            <a:r>
              <a:rPr lang="en-US" sz="800" dirty="0" smtClean="0">
                <a:latin typeface="Arial"/>
                <a:cs typeface="Arial"/>
              </a:rPr>
              <a:t> </a:t>
            </a:r>
            <a:endParaRPr lang="en-US" sz="800" dirty="0">
              <a:latin typeface="Arial"/>
              <a:cs typeface="Arial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00126-0A6F-F94A-9859-AA5B42242BD8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270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ubtitle 2"/>
          <p:cNvSpPr>
            <a:spLocks noGrp="1"/>
          </p:cNvSpPr>
          <p:nvPr>
            <p:ph type="subTitle" idx="1"/>
          </p:nvPr>
        </p:nvSpPr>
        <p:spPr>
          <a:xfrm>
            <a:off x="453979" y="796647"/>
            <a:ext cx="7928021" cy="1627897"/>
          </a:xfrm>
        </p:spPr>
        <p:txBody>
          <a:bodyPr>
            <a:normAutofit/>
          </a:bodyPr>
          <a:lstStyle/>
          <a:p>
            <a:pPr algn="l">
              <a:buClr>
                <a:srgbClr val="EE3523"/>
              </a:buClr>
            </a:pPr>
            <a:r>
              <a:rPr lang="en-US" sz="1600" dirty="0" smtClean="0">
                <a:latin typeface="Arial"/>
                <a:cs typeface="Arial"/>
              </a:rPr>
              <a:t>108,071 first-time </a:t>
            </a:r>
            <a:br>
              <a:rPr lang="en-US" sz="1600" dirty="0" smtClean="0">
                <a:latin typeface="Arial"/>
                <a:cs typeface="Arial"/>
              </a:rPr>
            </a:br>
            <a:r>
              <a:rPr lang="en-US" sz="1600" dirty="0" smtClean="0">
                <a:latin typeface="Arial"/>
                <a:cs typeface="Arial"/>
              </a:rPr>
              <a:t>Catapult checkups </a:t>
            </a:r>
            <a:br>
              <a:rPr lang="en-US" sz="1600" dirty="0" smtClean="0">
                <a:latin typeface="Arial"/>
                <a:cs typeface="Arial"/>
              </a:rPr>
            </a:br>
            <a:r>
              <a:rPr lang="en-US" sz="1600" dirty="0" smtClean="0">
                <a:latin typeface="Arial"/>
                <a:cs typeface="Arial"/>
              </a:rPr>
              <a:t>resulted in the following </a:t>
            </a:r>
            <a:br>
              <a:rPr lang="en-US" sz="1600" dirty="0" smtClean="0">
                <a:latin typeface="Arial"/>
                <a:cs typeface="Arial"/>
              </a:rPr>
            </a:br>
            <a:r>
              <a:rPr lang="en-US" sz="1600" dirty="0" smtClean="0">
                <a:solidFill>
                  <a:srgbClr val="EE3523"/>
                </a:solidFill>
                <a:latin typeface="Arial"/>
                <a:cs typeface="Arial"/>
              </a:rPr>
              <a:t>NEW</a:t>
            </a:r>
            <a:r>
              <a:rPr lang="en-US" sz="1600" dirty="0" smtClean="0">
                <a:latin typeface="Arial"/>
                <a:cs typeface="Arial"/>
              </a:rPr>
              <a:t> diagnoses.</a:t>
            </a:r>
            <a:endParaRPr lang="en-US" sz="1600" dirty="0">
              <a:latin typeface="Arial"/>
              <a:cs typeface="Arial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-1" y="76828"/>
            <a:ext cx="9144001" cy="56972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EE35F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3845" y="99920"/>
            <a:ext cx="8734282" cy="500446"/>
          </a:xfrm>
        </p:spPr>
        <p:txBody>
          <a:bodyPr>
            <a:noAutofit/>
          </a:bodyPr>
          <a:lstStyle/>
          <a:p>
            <a:pPr algn="l"/>
            <a:r>
              <a:rPr lang="en-US" sz="2400" dirty="0">
                <a:solidFill>
                  <a:srgbClr val="EE3523"/>
                </a:solidFill>
                <a:latin typeface="Arial"/>
                <a:cs typeface="Arial"/>
              </a:rPr>
              <a:t>NEW Catapult </a:t>
            </a:r>
            <a:r>
              <a:rPr lang="en-US" sz="2400" dirty="0" smtClean="0">
                <a:solidFill>
                  <a:srgbClr val="EE3523"/>
                </a:solidFill>
                <a:latin typeface="Arial"/>
                <a:cs typeface="Arial"/>
              </a:rPr>
              <a:t>Diagnoses: One Year of Results</a:t>
            </a:r>
            <a:endParaRPr lang="en-US" sz="2400" dirty="0">
              <a:solidFill>
                <a:srgbClr val="EE3523"/>
              </a:solidFill>
              <a:latin typeface="Arial"/>
              <a:cs typeface="Arial"/>
            </a:endParaRPr>
          </a:p>
        </p:txBody>
      </p:sp>
      <p:cxnSp>
        <p:nvCxnSpPr>
          <p:cNvPr id="27" name="Straight Connector 26"/>
          <p:cNvCxnSpPr/>
          <p:nvPr/>
        </p:nvCxnSpPr>
        <p:spPr>
          <a:xfrm flipV="1">
            <a:off x="1154545" y="6557625"/>
            <a:ext cx="7989455" cy="23091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Rectangle 37"/>
          <p:cNvSpPr/>
          <p:nvPr/>
        </p:nvSpPr>
        <p:spPr>
          <a:xfrm>
            <a:off x="-7698" y="76828"/>
            <a:ext cx="138546" cy="569720"/>
          </a:xfrm>
          <a:prstGeom prst="rect">
            <a:avLst/>
          </a:prstGeom>
          <a:solidFill>
            <a:srgbClr val="EE352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EE35FF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-1" y="3363433"/>
            <a:ext cx="9144001" cy="56972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EE35FF"/>
              </a:solidFill>
            </a:endParaRPr>
          </a:p>
        </p:txBody>
      </p:sp>
      <p:sp>
        <p:nvSpPr>
          <p:cNvPr id="13" name="Title 1"/>
          <p:cNvSpPr txBox="1">
            <a:spLocks/>
          </p:cNvSpPr>
          <p:nvPr/>
        </p:nvSpPr>
        <p:spPr>
          <a:xfrm>
            <a:off x="393845" y="3386384"/>
            <a:ext cx="8734282" cy="50044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400" dirty="0">
                <a:solidFill>
                  <a:srgbClr val="EE3523"/>
                </a:solidFill>
                <a:latin typeface="Arial"/>
                <a:cs typeface="Arial"/>
              </a:rPr>
              <a:t>Dramatic Improvement in Blood </a:t>
            </a:r>
            <a:r>
              <a:rPr lang="en-US" sz="2400" dirty="0" smtClean="0">
                <a:solidFill>
                  <a:srgbClr val="EE3523"/>
                </a:solidFill>
                <a:latin typeface="Arial"/>
                <a:cs typeface="Arial"/>
              </a:rPr>
              <a:t>Pressure</a:t>
            </a:r>
            <a:endParaRPr lang="en-US" sz="2400" dirty="0">
              <a:solidFill>
                <a:srgbClr val="EE3523"/>
              </a:solidFill>
              <a:latin typeface="Arial"/>
              <a:cs typeface="Arial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-7698" y="3363433"/>
            <a:ext cx="138546" cy="569720"/>
          </a:xfrm>
          <a:prstGeom prst="rect">
            <a:avLst/>
          </a:prstGeom>
          <a:solidFill>
            <a:srgbClr val="EE352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EE35FF"/>
              </a:solidFill>
            </a:endParaRPr>
          </a:p>
        </p:txBody>
      </p:sp>
      <p:sp>
        <p:nvSpPr>
          <p:cNvPr id="16" name="Subtitle 2"/>
          <p:cNvSpPr txBox="1">
            <a:spLocks/>
          </p:cNvSpPr>
          <p:nvPr/>
        </p:nvSpPr>
        <p:spPr>
          <a:xfrm>
            <a:off x="453979" y="4152526"/>
            <a:ext cx="2509354" cy="18970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buClr>
                <a:srgbClr val="EE3523"/>
              </a:buClr>
            </a:pPr>
            <a:r>
              <a:rPr lang="en-US" sz="1600" dirty="0">
                <a:latin typeface="Arial"/>
                <a:cs typeface="Arial"/>
              </a:rPr>
              <a:t>A cohort analysis of </a:t>
            </a:r>
            <a:r>
              <a:rPr lang="en-US" sz="1600" dirty="0" smtClean="0">
                <a:latin typeface="Arial"/>
                <a:cs typeface="Arial"/>
              </a:rPr>
              <a:t/>
            </a:r>
            <a:br>
              <a:rPr lang="en-US" sz="1600" dirty="0" smtClean="0">
                <a:latin typeface="Arial"/>
                <a:cs typeface="Arial"/>
              </a:rPr>
            </a:br>
            <a:r>
              <a:rPr lang="en-US" sz="1600" dirty="0" smtClean="0">
                <a:latin typeface="Arial"/>
                <a:cs typeface="Arial"/>
              </a:rPr>
              <a:t>27,744 </a:t>
            </a:r>
            <a:r>
              <a:rPr lang="en-US" sz="1600" dirty="0">
                <a:latin typeface="Arial"/>
                <a:cs typeface="Arial"/>
              </a:rPr>
              <a:t>Catapult Health </a:t>
            </a:r>
            <a:r>
              <a:rPr lang="en-US" sz="1600" dirty="0" smtClean="0">
                <a:latin typeface="Arial"/>
                <a:cs typeface="Arial"/>
              </a:rPr>
              <a:t/>
            </a:r>
            <a:br>
              <a:rPr lang="en-US" sz="1600" dirty="0" smtClean="0">
                <a:latin typeface="Arial"/>
                <a:cs typeface="Arial"/>
              </a:rPr>
            </a:br>
            <a:r>
              <a:rPr lang="en-US" sz="1600" dirty="0" smtClean="0">
                <a:latin typeface="Arial"/>
                <a:cs typeface="Arial"/>
              </a:rPr>
              <a:t>patients </a:t>
            </a:r>
            <a:r>
              <a:rPr lang="en-US" sz="1600" dirty="0">
                <a:latin typeface="Arial"/>
                <a:cs typeface="Arial"/>
              </a:rPr>
              <a:t>revealed the </a:t>
            </a:r>
            <a:r>
              <a:rPr lang="en-US" sz="1600" dirty="0" smtClean="0">
                <a:latin typeface="Arial"/>
                <a:cs typeface="Arial"/>
              </a:rPr>
              <a:t/>
            </a:r>
            <a:br>
              <a:rPr lang="en-US" sz="1600" dirty="0" smtClean="0">
                <a:latin typeface="Arial"/>
                <a:cs typeface="Arial"/>
              </a:rPr>
            </a:br>
            <a:r>
              <a:rPr lang="en-US" sz="1600" dirty="0" smtClean="0">
                <a:latin typeface="Arial"/>
                <a:cs typeface="Arial"/>
              </a:rPr>
              <a:t>following </a:t>
            </a:r>
            <a:r>
              <a:rPr lang="en-US" sz="1600" dirty="0">
                <a:latin typeface="Arial"/>
                <a:cs typeface="Arial"/>
              </a:rPr>
              <a:t>improvements </a:t>
            </a:r>
            <a:r>
              <a:rPr lang="en-US" sz="1600" dirty="0" smtClean="0">
                <a:latin typeface="Arial"/>
                <a:cs typeface="Arial"/>
              </a:rPr>
              <a:t/>
            </a:r>
            <a:br>
              <a:rPr lang="en-US" sz="1600" dirty="0" smtClean="0">
                <a:latin typeface="Arial"/>
                <a:cs typeface="Arial"/>
              </a:rPr>
            </a:br>
            <a:r>
              <a:rPr lang="en-US" sz="1600" dirty="0" smtClean="0">
                <a:latin typeface="Arial"/>
                <a:cs typeface="Arial"/>
              </a:rPr>
              <a:t>in </a:t>
            </a:r>
            <a:r>
              <a:rPr lang="en-US" sz="1600" dirty="0">
                <a:latin typeface="Arial"/>
                <a:cs typeface="Arial"/>
              </a:rPr>
              <a:t>blood pressure.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82721" y="842829"/>
            <a:ext cx="5854798" cy="215045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69295" y="4198707"/>
            <a:ext cx="5242784" cy="1282509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00126-0A6F-F94A-9859-AA5B42242BD8}" type="slidenum">
              <a:rPr lang="en-US" smtClean="0"/>
              <a:t>10</a:t>
            </a:fld>
            <a:endParaRPr lang="en-US"/>
          </a:p>
        </p:txBody>
      </p:sp>
      <p:sp>
        <p:nvSpPr>
          <p:cNvPr id="22" name="Title 1"/>
          <p:cNvSpPr txBox="1">
            <a:spLocks/>
          </p:cNvSpPr>
          <p:nvPr/>
        </p:nvSpPr>
        <p:spPr>
          <a:xfrm>
            <a:off x="7510175" y="6257347"/>
            <a:ext cx="1839267" cy="2156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 lnSpcReduction="1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900" dirty="0">
                <a:solidFill>
                  <a:srgbClr val="EE3523"/>
                </a:solidFill>
                <a:latin typeface="Arial"/>
                <a:cs typeface="Arial"/>
              </a:rPr>
              <a:t>C</a:t>
            </a:r>
            <a:r>
              <a:rPr lang="en-US" sz="900" dirty="0" smtClean="0">
                <a:solidFill>
                  <a:srgbClr val="EE3523"/>
                </a:solidFill>
                <a:latin typeface="Arial"/>
                <a:cs typeface="Arial"/>
              </a:rPr>
              <a:t>atapultHealth.com</a:t>
            </a:r>
            <a:endParaRPr lang="en-US" sz="900" dirty="0">
              <a:solidFill>
                <a:srgbClr val="EE3523"/>
              </a:solidFill>
              <a:latin typeface="Arial"/>
              <a:cs typeface="Arial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0" y="6352788"/>
            <a:ext cx="7550726" cy="45719"/>
          </a:xfrm>
          <a:prstGeom prst="rect">
            <a:avLst/>
          </a:prstGeom>
          <a:solidFill>
            <a:srgbClr val="EE3523"/>
          </a:solidFill>
          <a:ln>
            <a:solidFill>
              <a:srgbClr val="EE3523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EE35FF"/>
              </a:solidFill>
            </a:endParaRPr>
          </a:p>
        </p:txBody>
      </p:sp>
      <p:pic>
        <p:nvPicPr>
          <p:cNvPr id="25" name="Picture 24" descr="Logo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5637" y="6352788"/>
            <a:ext cx="892849" cy="535710"/>
          </a:xfrm>
          <a:prstGeom prst="rect">
            <a:avLst/>
          </a:prstGeom>
        </p:spPr>
      </p:pic>
      <p:sp>
        <p:nvSpPr>
          <p:cNvPr id="26" name="Subtitle 2"/>
          <p:cNvSpPr txBox="1">
            <a:spLocks/>
          </p:cNvSpPr>
          <p:nvPr/>
        </p:nvSpPr>
        <p:spPr>
          <a:xfrm>
            <a:off x="1277696" y="6502207"/>
            <a:ext cx="2324485" cy="2786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buClr>
                <a:srgbClr val="EE3523"/>
              </a:buClr>
            </a:pPr>
            <a:r>
              <a:rPr lang="en-US" sz="800" dirty="0">
                <a:latin typeface="Arial"/>
                <a:cs typeface="Arial"/>
              </a:rPr>
              <a:t>©2015 Catapult Health • All Rights Reserved.</a:t>
            </a:r>
            <a:r>
              <a:rPr lang="en-US" sz="800" dirty="0" smtClean="0">
                <a:latin typeface="Arial"/>
                <a:cs typeface="Arial"/>
              </a:rPr>
              <a:t> </a:t>
            </a:r>
            <a:endParaRPr lang="en-US" sz="80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0516664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/>
          <p:nvPr/>
        </p:nvSpPr>
        <p:spPr>
          <a:xfrm>
            <a:off x="-1" y="76827"/>
            <a:ext cx="9144001" cy="923779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EE35FF"/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-7698" y="76827"/>
            <a:ext cx="138546" cy="923779"/>
          </a:xfrm>
          <a:prstGeom prst="rect">
            <a:avLst/>
          </a:prstGeom>
          <a:solidFill>
            <a:srgbClr val="EE352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EE35F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3845" y="253860"/>
            <a:ext cx="8734282" cy="500446"/>
          </a:xfrm>
        </p:spPr>
        <p:txBody>
          <a:bodyPr>
            <a:noAutofit/>
          </a:bodyPr>
          <a:lstStyle/>
          <a:p>
            <a:pPr algn="l"/>
            <a:r>
              <a:rPr lang="en-US" sz="2400" dirty="0">
                <a:solidFill>
                  <a:srgbClr val="EE3523"/>
                </a:solidFill>
                <a:latin typeface="Arial"/>
                <a:cs typeface="Arial"/>
              </a:rPr>
              <a:t>5 Year Diabetes Trend per 1,000 patients </a:t>
            </a:r>
            <a:r>
              <a:rPr lang="en-US" sz="2400" dirty="0" smtClean="0">
                <a:solidFill>
                  <a:srgbClr val="EE3523"/>
                </a:solidFill>
                <a:latin typeface="Arial"/>
                <a:cs typeface="Arial"/>
              </a:rPr>
              <a:t/>
            </a:r>
            <a:br>
              <a:rPr lang="en-US" sz="2400" dirty="0" smtClean="0">
                <a:solidFill>
                  <a:srgbClr val="EE3523"/>
                </a:solidFill>
                <a:latin typeface="Arial"/>
                <a:cs typeface="Arial"/>
              </a:rPr>
            </a:br>
            <a:r>
              <a:rPr lang="en-US" sz="2400" dirty="0" smtClean="0">
                <a:solidFill>
                  <a:srgbClr val="EE3523"/>
                </a:solidFill>
                <a:latin typeface="Arial"/>
                <a:cs typeface="Arial"/>
              </a:rPr>
              <a:t>for </a:t>
            </a:r>
            <a:r>
              <a:rPr lang="en-US" sz="2400" dirty="0">
                <a:solidFill>
                  <a:srgbClr val="EE3523"/>
                </a:solidFill>
                <a:latin typeface="Arial"/>
                <a:cs typeface="Arial"/>
              </a:rPr>
              <a:t>Employers With Catapult </a:t>
            </a:r>
          </a:p>
        </p:txBody>
      </p:sp>
      <p:cxnSp>
        <p:nvCxnSpPr>
          <p:cNvPr id="27" name="Straight Connector 26"/>
          <p:cNvCxnSpPr/>
          <p:nvPr/>
        </p:nvCxnSpPr>
        <p:spPr>
          <a:xfrm flipV="1">
            <a:off x="1154545" y="6557625"/>
            <a:ext cx="7989455" cy="23091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Subtitle 2"/>
          <p:cNvSpPr txBox="1">
            <a:spLocks/>
          </p:cNvSpPr>
          <p:nvPr/>
        </p:nvSpPr>
        <p:spPr>
          <a:xfrm>
            <a:off x="596527" y="4428867"/>
            <a:ext cx="7937257" cy="115425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buClr>
                <a:srgbClr val="EE3523"/>
              </a:buClr>
            </a:pPr>
            <a:r>
              <a:rPr lang="en-US" sz="1400" dirty="0">
                <a:latin typeface="Arial"/>
                <a:cs typeface="Arial"/>
              </a:rPr>
              <a:t>This analysis is based on the annual trend (1.0202) of a Catapult cohort group (n=27,744) and the CDC trend (1.0466) from 2008-2013. This graph displays the number of patients per 1,000 who are expected to develop diabetes over the next 5 years at the CDC national trend (black line) compared to actual Catapult Health 4-year cohort patient data (red line).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90042" y="1695581"/>
            <a:ext cx="6269137" cy="2450966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00126-0A6F-F94A-9859-AA5B42242BD8}" type="slidenum">
              <a:rPr lang="en-US" smtClean="0"/>
              <a:t>11</a:t>
            </a:fld>
            <a:endParaRPr lang="en-US"/>
          </a:p>
        </p:txBody>
      </p:sp>
      <p:sp>
        <p:nvSpPr>
          <p:cNvPr id="20" name="Title 1"/>
          <p:cNvSpPr txBox="1">
            <a:spLocks/>
          </p:cNvSpPr>
          <p:nvPr/>
        </p:nvSpPr>
        <p:spPr>
          <a:xfrm>
            <a:off x="7510175" y="6257347"/>
            <a:ext cx="1839267" cy="2156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 lnSpcReduction="1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900" dirty="0">
                <a:solidFill>
                  <a:srgbClr val="EE3523"/>
                </a:solidFill>
                <a:latin typeface="Arial"/>
                <a:cs typeface="Arial"/>
              </a:rPr>
              <a:t>C</a:t>
            </a:r>
            <a:r>
              <a:rPr lang="en-US" sz="900" dirty="0" smtClean="0">
                <a:solidFill>
                  <a:srgbClr val="EE3523"/>
                </a:solidFill>
                <a:latin typeface="Arial"/>
                <a:cs typeface="Arial"/>
              </a:rPr>
              <a:t>atapultHealth.com</a:t>
            </a:r>
            <a:endParaRPr lang="en-US" sz="900" dirty="0">
              <a:solidFill>
                <a:srgbClr val="EE3523"/>
              </a:solidFill>
              <a:latin typeface="Arial"/>
              <a:cs typeface="Arial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0" y="6352788"/>
            <a:ext cx="7550726" cy="45719"/>
          </a:xfrm>
          <a:prstGeom prst="rect">
            <a:avLst/>
          </a:prstGeom>
          <a:solidFill>
            <a:srgbClr val="EE3523"/>
          </a:solidFill>
          <a:ln>
            <a:solidFill>
              <a:srgbClr val="EE3523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EE35FF"/>
              </a:solidFill>
            </a:endParaRPr>
          </a:p>
        </p:txBody>
      </p:sp>
      <p:pic>
        <p:nvPicPr>
          <p:cNvPr id="22" name="Picture 21" descr="Logo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5637" y="6352788"/>
            <a:ext cx="892849" cy="535710"/>
          </a:xfrm>
          <a:prstGeom prst="rect">
            <a:avLst/>
          </a:prstGeom>
        </p:spPr>
      </p:pic>
      <p:sp>
        <p:nvSpPr>
          <p:cNvPr id="23" name="Subtitle 2"/>
          <p:cNvSpPr txBox="1">
            <a:spLocks/>
          </p:cNvSpPr>
          <p:nvPr/>
        </p:nvSpPr>
        <p:spPr>
          <a:xfrm>
            <a:off x="1277696" y="6502207"/>
            <a:ext cx="2324485" cy="2786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buClr>
                <a:srgbClr val="EE3523"/>
              </a:buClr>
            </a:pPr>
            <a:r>
              <a:rPr lang="en-US" sz="800" dirty="0">
                <a:latin typeface="Arial"/>
                <a:cs typeface="Arial"/>
              </a:rPr>
              <a:t>©2015 Catapult Health • All Rights Reserved.</a:t>
            </a:r>
            <a:r>
              <a:rPr lang="en-US" sz="800" dirty="0" smtClean="0">
                <a:latin typeface="Arial"/>
                <a:cs typeface="Arial"/>
              </a:rPr>
              <a:t> </a:t>
            </a:r>
            <a:endParaRPr lang="en-US" sz="80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2363766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ubtitle 2"/>
          <p:cNvSpPr>
            <a:spLocks noGrp="1"/>
          </p:cNvSpPr>
          <p:nvPr>
            <p:ph type="subTitle" idx="1"/>
          </p:nvPr>
        </p:nvSpPr>
        <p:spPr>
          <a:xfrm>
            <a:off x="453978" y="950587"/>
            <a:ext cx="8180461" cy="5306759"/>
          </a:xfrm>
        </p:spPr>
        <p:txBody>
          <a:bodyPr>
            <a:noAutofit/>
          </a:bodyPr>
          <a:lstStyle/>
          <a:p>
            <a:pPr marL="342900" indent="-342900" algn="l">
              <a:buClr>
                <a:srgbClr val="EE3523"/>
              </a:buClr>
              <a:buFont typeface="Arial"/>
              <a:buChar char="•"/>
            </a:pPr>
            <a:r>
              <a:rPr lang="en-US" sz="1600" b="1" dirty="0">
                <a:solidFill>
                  <a:srgbClr val="FF0000"/>
                </a:solidFill>
                <a:latin typeface="Arial"/>
                <a:cs typeface="Arial"/>
              </a:rPr>
              <a:t>I</a:t>
            </a:r>
            <a:r>
              <a:rPr lang="en-US" sz="1600" b="1" dirty="0" smtClean="0">
                <a:solidFill>
                  <a:srgbClr val="FF0000"/>
                </a:solidFill>
                <a:latin typeface="Arial"/>
                <a:cs typeface="Arial"/>
              </a:rPr>
              <a:t>dentify </a:t>
            </a:r>
            <a:r>
              <a:rPr lang="en-US" sz="1600" b="1" dirty="0">
                <a:solidFill>
                  <a:srgbClr val="FF0000"/>
                </a:solidFill>
                <a:latin typeface="Arial"/>
                <a:cs typeface="Arial"/>
              </a:rPr>
              <a:t>and help close gaps in care,</a:t>
            </a:r>
            <a:r>
              <a:rPr lang="en-US" sz="1600" dirty="0">
                <a:latin typeface="Arial"/>
                <a:cs typeface="Arial"/>
              </a:rPr>
              <a:t> including immunizations (FLU &amp; TDAP delivered onsite) and referrals to local PCP’s for cancer screenings, specialized exams of eyes, feet, etc.</a:t>
            </a:r>
          </a:p>
          <a:p>
            <a:pPr marL="342900" indent="-342900" algn="l">
              <a:buClr>
                <a:srgbClr val="EE3523"/>
              </a:buClr>
              <a:buFont typeface="Arial"/>
              <a:buChar char="•"/>
            </a:pPr>
            <a:endParaRPr lang="en-US" sz="1600" dirty="0">
              <a:latin typeface="Arial"/>
              <a:cs typeface="Arial"/>
            </a:endParaRPr>
          </a:p>
          <a:p>
            <a:pPr marL="342900" indent="-342900" algn="l">
              <a:buClr>
                <a:srgbClr val="EE3523"/>
              </a:buClr>
              <a:buFont typeface="Arial"/>
              <a:buChar char="•"/>
            </a:pPr>
            <a:r>
              <a:rPr lang="en-US" sz="1600" b="1" dirty="0">
                <a:solidFill>
                  <a:srgbClr val="FF0000"/>
                </a:solidFill>
                <a:latin typeface="Arial"/>
                <a:cs typeface="Arial"/>
              </a:rPr>
              <a:t>C</a:t>
            </a:r>
            <a:r>
              <a:rPr lang="en-US" sz="1600" b="1" dirty="0" smtClean="0">
                <a:solidFill>
                  <a:srgbClr val="FF0000"/>
                </a:solidFill>
                <a:latin typeface="Arial"/>
                <a:cs typeface="Arial"/>
              </a:rPr>
              <a:t>ounsel </a:t>
            </a:r>
            <a:r>
              <a:rPr lang="en-US" sz="1600" b="1" dirty="0">
                <a:solidFill>
                  <a:srgbClr val="FF0000"/>
                </a:solidFill>
                <a:latin typeface="Arial"/>
                <a:cs typeface="Arial"/>
              </a:rPr>
              <a:t>patients</a:t>
            </a:r>
            <a:r>
              <a:rPr lang="en-US" sz="1600" dirty="0">
                <a:latin typeface="Arial"/>
                <a:cs typeface="Arial"/>
              </a:rPr>
              <a:t> on medication compliance, efficacy and generic options</a:t>
            </a:r>
          </a:p>
          <a:p>
            <a:pPr marL="342900" indent="-342900" algn="l">
              <a:buClr>
                <a:srgbClr val="EE3523"/>
              </a:buClr>
              <a:buFont typeface="Arial"/>
              <a:buChar char="•"/>
            </a:pPr>
            <a:endParaRPr lang="en-US" sz="1600" dirty="0">
              <a:latin typeface="Arial"/>
              <a:cs typeface="Arial"/>
            </a:endParaRPr>
          </a:p>
          <a:p>
            <a:pPr marL="342900" indent="-342900" algn="l">
              <a:buClr>
                <a:srgbClr val="EE3523"/>
              </a:buClr>
              <a:buFont typeface="Arial"/>
              <a:buChar char="•"/>
            </a:pPr>
            <a:r>
              <a:rPr lang="en-US" sz="1600" b="1" dirty="0">
                <a:solidFill>
                  <a:srgbClr val="FF0000"/>
                </a:solidFill>
                <a:latin typeface="Arial"/>
                <a:cs typeface="Arial"/>
              </a:rPr>
              <a:t>A</a:t>
            </a:r>
            <a:r>
              <a:rPr lang="en-US" sz="1600" b="1" dirty="0" smtClean="0">
                <a:solidFill>
                  <a:srgbClr val="FF0000"/>
                </a:solidFill>
                <a:latin typeface="Arial"/>
                <a:cs typeface="Arial"/>
              </a:rPr>
              <a:t>ddress </a:t>
            </a:r>
            <a:r>
              <a:rPr lang="en-US" sz="1600" b="1" dirty="0">
                <a:solidFill>
                  <a:srgbClr val="FF0000"/>
                </a:solidFill>
                <a:latin typeface="Arial"/>
                <a:cs typeface="Arial"/>
              </a:rPr>
              <a:t>lifestyle risk factors </a:t>
            </a:r>
            <a:r>
              <a:rPr lang="en-US" sz="1600" dirty="0">
                <a:latin typeface="Arial"/>
                <a:cs typeface="Arial"/>
              </a:rPr>
              <a:t>through motivational interviewing, referrals to PCPs and referrals into lifestyle coaching programs</a:t>
            </a:r>
          </a:p>
          <a:p>
            <a:pPr marL="342900" indent="-342900" algn="l">
              <a:buClr>
                <a:srgbClr val="EE3523"/>
              </a:buClr>
              <a:buFont typeface="Arial"/>
              <a:buChar char="•"/>
            </a:pPr>
            <a:endParaRPr lang="en-US" sz="1600" dirty="0">
              <a:latin typeface="Arial"/>
              <a:cs typeface="Arial"/>
            </a:endParaRPr>
          </a:p>
          <a:p>
            <a:pPr marL="342900" indent="-342900" algn="l">
              <a:buClr>
                <a:srgbClr val="EE3523"/>
              </a:buClr>
              <a:buFont typeface="Arial"/>
              <a:buChar char="•"/>
            </a:pPr>
            <a:r>
              <a:rPr lang="en-US" sz="1600" b="1" dirty="0">
                <a:solidFill>
                  <a:srgbClr val="FF0000"/>
                </a:solidFill>
                <a:latin typeface="Arial"/>
                <a:cs typeface="Arial"/>
              </a:rPr>
              <a:t>M</a:t>
            </a:r>
            <a:r>
              <a:rPr lang="en-US" sz="1600" b="1" dirty="0" smtClean="0">
                <a:solidFill>
                  <a:srgbClr val="FF0000"/>
                </a:solidFill>
                <a:latin typeface="Arial"/>
                <a:cs typeface="Arial"/>
              </a:rPr>
              <a:t>ake </a:t>
            </a:r>
            <a:r>
              <a:rPr lang="en-US" sz="1600" b="1" dirty="0">
                <a:solidFill>
                  <a:srgbClr val="FF0000"/>
                </a:solidFill>
                <a:latin typeface="Arial"/>
                <a:cs typeface="Arial"/>
              </a:rPr>
              <a:t>a connection of trust </a:t>
            </a:r>
            <a:r>
              <a:rPr lang="en-US" sz="1600" dirty="0">
                <a:latin typeface="Arial"/>
                <a:cs typeface="Arial"/>
              </a:rPr>
              <a:t>with most patients so patients usually  respond to their subsequent follow-up emails and phone calls</a:t>
            </a:r>
          </a:p>
          <a:p>
            <a:pPr marL="342900" indent="-342900" algn="l">
              <a:buClr>
                <a:srgbClr val="EE3523"/>
              </a:buClr>
              <a:buFont typeface="Arial"/>
              <a:buChar char="•"/>
            </a:pPr>
            <a:endParaRPr lang="en-US" sz="1600" dirty="0">
              <a:latin typeface="Arial"/>
              <a:cs typeface="Arial"/>
            </a:endParaRPr>
          </a:p>
          <a:p>
            <a:pPr marL="342900" indent="-342900" algn="l">
              <a:buClr>
                <a:srgbClr val="EE3523"/>
              </a:buClr>
              <a:buFont typeface="Arial"/>
              <a:buChar char="•"/>
            </a:pPr>
            <a:r>
              <a:rPr lang="en-US" sz="1600" b="1" dirty="0">
                <a:solidFill>
                  <a:srgbClr val="FF0000"/>
                </a:solidFill>
                <a:latin typeface="Arial"/>
                <a:cs typeface="Arial"/>
              </a:rPr>
              <a:t>T</a:t>
            </a:r>
            <a:r>
              <a:rPr lang="en-US" sz="1600" b="1" dirty="0" smtClean="0">
                <a:solidFill>
                  <a:srgbClr val="FF0000"/>
                </a:solidFill>
                <a:latin typeface="Arial"/>
                <a:cs typeface="Arial"/>
              </a:rPr>
              <a:t>each </a:t>
            </a:r>
            <a:r>
              <a:rPr lang="en-US" sz="1600" b="1" dirty="0">
                <a:solidFill>
                  <a:srgbClr val="FF0000"/>
                </a:solidFill>
                <a:latin typeface="Arial"/>
                <a:cs typeface="Arial"/>
              </a:rPr>
              <a:t>the importance of daily self care </a:t>
            </a:r>
            <a:r>
              <a:rPr lang="en-US" sz="1600" dirty="0">
                <a:latin typeface="Arial"/>
                <a:cs typeface="Arial"/>
              </a:rPr>
              <a:t>for those with chronic conditions</a:t>
            </a:r>
          </a:p>
          <a:p>
            <a:pPr marL="342900" indent="-342900" algn="l">
              <a:buClr>
                <a:srgbClr val="EE3523"/>
              </a:buClr>
              <a:buFont typeface="Arial"/>
              <a:buChar char="•"/>
            </a:pPr>
            <a:endParaRPr lang="en-US" sz="1600" dirty="0">
              <a:latin typeface="Arial"/>
              <a:cs typeface="Arial"/>
            </a:endParaRPr>
          </a:p>
          <a:p>
            <a:pPr marL="342900" indent="-342900" algn="l">
              <a:buClr>
                <a:srgbClr val="EE3523"/>
              </a:buClr>
              <a:buFont typeface="Arial"/>
              <a:buChar char="•"/>
            </a:pPr>
            <a:r>
              <a:rPr lang="en-US" sz="1600" b="1" dirty="0">
                <a:solidFill>
                  <a:srgbClr val="FF0000"/>
                </a:solidFill>
                <a:latin typeface="Arial"/>
                <a:cs typeface="Arial"/>
              </a:rPr>
              <a:t>C</a:t>
            </a:r>
            <a:r>
              <a:rPr lang="en-US" sz="1600" b="1" dirty="0" smtClean="0">
                <a:solidFill>
                  <a:srgbClr val="FF0000"/>
                </a:solidFill>
                <a:latin typeface="Arial"/>
                <a:cs typeface="Arial"/>
              </a:rPr>
              <a:t>reate </a:t>
            </a:r>
            <a:r>
              <a:rPr lang="en-US" sz="1600" b="1" dirty="0">
                <a:solidFill>
                  <a:srgbClr val="FF0000"/>
                </a:solidFill>
                <a:latin typeface="Arial"/>
                <a:cs typeface="Arial"/>
              </a:rPr>
              <a:t>a medical chart for each patient, </a:t>
            </a:r>
            <a:r>
              <a:rPr lang="en-US" sz="1600" dirty="0">
                <a:latin typeface="Arial"/>
                <a:cs typeface="Arial"/>
              </a:rPr>
              <a:t>a key for continuity of care when doing follow-up or subsequent checkups </a:t>
            </a:r>
          </a:p>
          <a:p>
            <a:pPr marL="342900" indent="-342900" algn="l">
              <a:buClr>
                <a:srgbClr val="EE3523"/>
              </a:buClr>
              <a:buFont typeface="Arial"/>
              <a:buChar char="•"/>
            </a:pPr>
            <a:endParaRPr lang="en-US" sz="1600" dirty="0">
              <a:latin typeface="Arial"/>
              <a:cs typeface="Arial"/>
            </a:endParaRPr>
          </a:p>
          <a:p>
            <a:pPr marL="342900" indent="-342900" algn="l">
              <a:buClr>
                <a:srgbClr val="EE3523"/>
              </a:buClr>
              <a:buFont typeface="Arial"/>
              <a:buChar char="•"/>
            </a:pPr>
            <a:r>
              <a:rPr lang="en-US" sz="1600" b="1" dirty="0">
                <a:solidFill>
                  <a:srgbClr val="FF0000"/>
                </a:solidFill>
                <a:latin typeface="Arial"/>
                <a:cs typeface="Arial"/>
              </a:rPr>
              <a:t>F</a:t>
            </a:r>
            <a:r>
              <a:rPr lang="en-US" sz="1600" b="1" dirty="0" smtClean="0">
                <a:solidFill>
                  <a:srgbClr val="FF0000"/>
                </a:solidFill>
                <a:latin typeface="Arial"/>
                <a:cs typeface="Arial"/>
              </a:rPr>
              <a:t>ollow </a:t>
            </a:r>
            <a:r>
              <a:rPr lang="en-US" sz="1600" b="1" dirty="0">
                <a:solidFill>
                  <a:srgbClr val="FF0000"/>
                </a:solidFill>
                <a:latin typeface="Arial"/>
                <a:cs typeface="Arial"/>
              </a:rPr>
              <a:t>up with all Emergency Referral and High Risk patients within 24 hours</a:t>
            </a:r>
          </a:p>
        </p:txBody>
      </p:sp>
      <p:sp>
        <p:nvSpPr>
          <p:cNvPr id="23" name="Rectangle 22"/>
          <p:cNvSpPr/>
          <p:nvPr/>
        </p:nvSpPr>
        <p:spPr>
          <a:xfrm>
            <a:off x="-1" y="76828"/>
            <a:ext cx="9144001" cy="56972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EE35F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3845" y="99920"/>
            <a:ext cx="8734282" cy="500446"/>
          </a:xfrm>
        </p:spPr>
        <p:txBody>
          <a:bodyPr>
            <a:noAutofit/>
          </a:bodyPr>
          <a:lstStyle/>
          <a:p>
            <a:pPr algn="l"/>
            <a:r>
              <a:rPr lang="en-US" sz="2400" dirty="0">
                <a:solidFill>
                  <a:srgbClr val="EE3523"/>
                </a:solidFill>
                <a:latin typeface="Arial"/>
                <a:cs typeface="Arial"/>
              </a:rPr>
              <a:t>What else do </a:t>
            </a:r>
            <a:r>
              <a:rPr lang="en-US" sz="2400" dirty="0" smtClean="0">
                <a:solidFill>
                  <a:srgbClr val="EE3523"/>
                </a:solidFill>
                <a:latin typeface="Arial"/>
                <a:cs typeface="Arial"/>
              </a:rPr>
              <a:t>Catapult </a:t>
            </a:r>
            <a:r>
              <a:rPr lang="en-US" sz="2400" dirty="0">
                <a:solidFill>
                  <a:srgbClr val="EE3523"/>
                </a:solidFill>
                <a:latin typeface="Arial"/>
                <a:cs typeface="Arial"/>
              </a:rPr>
              <a:t>NPs do with patients?</a:t>
            </a:r>
          </a:p>
        </p:txBody>
      </p:sp>
      <p:cxnSp>
        <p:nvCxnSpPr>
          <p:cNvPr id="27" name="Straight Connector 26"/>
          <p:cNvCxnSpPr/>
          <p:nvPr/>
        </p:nvCxnSpPr>
        <p:spPr>
          <a:xfrm flipV="1">
            <a:off x="1154545" y="6557625"/>
            <a:ext cx="7989455" cy="23091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Rectangle 37"/>
          <p:cNvSpPr/>
          <p:nvPr/>
        </p:nvSpPr>
        <p:spPr>
          <a:xfrm>
            <a:off x="-7698" y="76828"/>
            <a:ext cx="138546" cy="569720"/>
          </a:xfrm>
          <a:prstGeom prst="rect">
            <a:avLst/>
          </a:prstGeom>
          <a:solidFill>
            <a:srgbClr val="EE352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EE35FF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00126-0A6F-F94A-9859-AA5B42242BD8}" type="slidenum">
              <a:rPr lang="en-US" smtClean="0"/>
              <a:t>12</a:t>
            </a:fld>
            <a:endParaRPr lang="en-US"/>
          </a:p>
        </p:txBody>
      </p:sp>
      <p:sp>
        <p:nvSpPr>
          <p:cNvPr id="18" name="Title 1"/>
          <p:cNvSpPr txBox="1">
            <a:spLocks/>
          </p:cNvSpPr>
          <p:nvPr/>
        </p:nvSpPr>
        <p:spPr>
          <a:xfrm>
            <a:off x="7510175" y="6257347"/>
            <a:ext cx="1839267" cy="2156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 lnSpcReduction="1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900" dirty="0">
                <a:solidFill>
                  <a:srgbClr val="EE3523"/>
                </a:solidFill>
                <a:latin typeface="Arial"/>
                <a:cs typeface="Arial"/>
              </a:rPr>
              <a:t>C</a:t>
            </a:r>
            <a:r>
              <a:rPr lang="en-US" sz="900" dirty="0" smtClean="0">
                <a:solidFill>
                  <a:srgbClr val="EE3523"/>
                </a:solidFill>
                <a:latin typeface="Arial"/>
                <a:cs typeface="Arial"/>
              </a:rPr>
              <a:t>atapultHealth.com</a:t>
            </a:r>
            <a:endParaRPr lang="en-US" sz="900" dirty="0">
              <a:solidFill>
                <a:srgbClr val="EE3523"/>
              </a:solidFill>
              <a:latin typeface="Arial"/>
              <a:cs typeface="Arial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0" y="6352788"/>
            <a:ext cx="7550726" cy="45719"/>
          </a:xfrm>
          <a:prstGeom prst="rect">
            <a:avLst/>
          </a:prstGeom>
          <a:solidFill>
            <a:srgbClr val="EE3523"/>
          </a:solidFill>
          <a:ln>
            <a:solidFill>
              <a:srgbClr val="EE3523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EE35FF"/>
              </a:solidFill>
            </a:endParaRPr>
          </a:p>
        </p:txBody>
      </p:sp>
      <p:pic>
        <p:nvPicPr>
          <p:cNvPr id="20" name="Picture 19" descr="Logo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5637" y="6352788"/>
            <a:ext cx="892849" cy="535710"/>
          </a:xfrm>
          <a:prstGeom prst="rect">
            <a:avLst/>
          </a:prstGeom>
        </p:spPr>
      </p:pic>
      <p:sp>
        <p:nvSpPr>
          <p:cNvPr id="21" name="Subtitle 2"/>
          <p:cNvSpPr txBox="1">
            <a:spLocks/>
          </p:cNvSpPr>
          <p:nvPr/>
        </p:nvSpPr>
        <p:spPr>
          <a:xfrm>
            <a:off x="1277696" y="6502207"/>
            <a:ext cx="2324485" cy="2786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buClr>
                <a:srgbClr val="EE3523"/>
              </a:buClr>
            </a:pPr>
            <a:r>
              <a:rPr lang="en-US" sz="800" dirty="0">
                <a:latin typeface="Arial"/>
                <a:cs typeface="Arial"/>
              </a:rPr>
              <a:t>©2015 Catapult Health • All Rights Reserved.</a:t>
            </a:r>
            <a:r>
              <a:rPr lang="en-US" sz="800" dirty="0" smtClean="0">
                <a:latin typeface="Arial"/>
                <a:cs typeface="Arial"/>
              </a:rPr>
              <a:t> </a:t>
            </a:r>
            <a:endParaRPr lang="en-US" sz="80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3256930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ubtitle 2"/>
          <p:cNvSpPr>
            <a:spLocks noGrp="1"/>
          </p:cNvSpPr>
          <p:nvPr>
            <p:ph type="subTitle" idx="1"/>
          </p:nvPr>
        </p:nvSpPr>
        <p:spPr>
          <a:xfrm>
            <a:off x="453979" y="769697"/>
            <a:ext cx="8420628" cy="5951778"/>
          </a:xfrm>
        </p:spPr>
        <p:txBody>
          <a:bodyPr>
            <a:normAutofit lnSpcReduction="10000"/>
          </a:bodyPr>
          <a:lstStyle/>
          <a:p>
            <a:pPr marL="342900" indent="-342900" algn="l">
              <a:buClr>
                <a:srgbClr val="EE3523"/>
              </a:buClr>
              <a:buFont typeface="Arial"/>
              <a:buChar char="•"/>
            </a:pPr>
            <a:r>
              <a:rPr lang="en-US" sz="1600" dirty="0" smtClean="0">
                <a:solidFill>
                  <a:srgbClr val="FF0000"/>
                </a:solidFill>
                <a:latin typeface="Arial"/>
                <a:cs typeface="Arial"/>
              </a:rPr>
              <a:t>Do </a:t>
            </a:r>
            <a:r>
              <a:rPr lang="en-US" sz="1600" dirty="0">
                <a:solidFill>
                  <a:srgbClr val="FF0000"/>
                </a:solidFill>
                <a:latin typeface="Arial"/>
                <a:cs typeface="Arial"/>
              </a:rPr>
              <a:t>the community PCPs feel you’re invading their turf?</a:t>
            </a:r>
          </a:p>
          <a:p>
            <a:pPr marL="628650" lvl="1" indent="-171450" algn="l">
              <a:buClr>
                <a:srgbClr val="EE3523"/>
              </a:buClr>
              <a:buFont typeface="Lucida Grande"/>
              <a:buChar char="+"/>
            </a:pPr>
            <a:endParaRPr lang="en-US" sz="1000" dirty="0" smtClean="0">
              <a:latin typeface="Arial"/>
              <a:cs typeface="Arial"/>
            </a:endParaRPr>
          </a:p>
          <a:p>
            <a:pPr marL="628650" lvl="1" indent="-171450" algn="l">
              <a:buClr>
                <a:srgbClr val="EE3523"/>
              </a:buClr>
              <a:buFont typeface="Lucida Grande"/>
              <a:buChar char="+"/>
            </a:pPr>
            <a:r>
              <a:rPr lang="en-US" sz="1200" dirty="0" smtClean="0">
                <a:latin typeface="Arial"/>
                <a:cs typeface="Arial"/>
              </a:rPr>
              <a:t>No. </a:t>
            </a:r>
            <a:r>
              <a:rPr lang="en-US" sz="1200" dirty="0">
                <a:latin typeface="Arial"/>
                <a:cs typeface="Arial"/>
              </a:rPr>
              <a:t>We send patients to their local PCP for prescriptions and ongoing care, and we help patients without a PCP to </a:t>
            </a:r>
            <a:r>
              <a:rPr lang="en-US" sz="1200" dirty="0" smtClean="0">
                <a:latin typeface="Arial"/>
                <a:cs typeface="Arial"/>
              </a:rPr>
              <a:t>secure </a:t>
            </a:r>
            <a:r>
              <a:rPr lang="en-US" sz="1200" dirty="0">
                <a:latin typeface="Arial"/>
                <a:cs typeface="Arial"/>
              </a:rPr>
              <a:t>one</a:t>
            </a:r>
            <a:r>
              <a:rPr lang="en-US" sz="1200" dirty="0" smtClean="0">
                <a:latin typeface="Arial"/>
                <a:cs typeface="Arial"/>
              </a:rPr>
              <a:t>, on</a:t>
            </a:r>
            <a:r>
              <a:rPr lang="en-US" sz="1200" dirty="0">
                <a:latin typeface="Arial"/>
                <a:cs typeface="Arial"/>
              </a:rPr>
              <a:t>-the-</a:t>
            </a:r>
            <a:r>
              <a:rPr lang="en-US" sz="1200" dirty="0" smtClean="0">
                <a:latin typeface="Arial"/>
                <a:cs typeface="Arial"/>
              </a:rPr>
              <a:t>spot</a:t>
            </a:r>
          </a:p>
          <a:p>
            <a:pPr marL="342900" indent="-342900" algn="l">
              <a:buClr>
                <a:srgbClr val="EE3523"/>
              </a:buClr>
              <a:buFont typeface="Arial"/>
              <a:buChar char="•"/>
            </a:pPr>
            <a:endParaRPr lang="en-US" sz="1400" dirty="0" smtClean="0">
              <a:latin typeface="Arial"/>
              <a:cs typeface="Arial"/>
            </a:endParaRPr>
          </a:p>
          <a:p>
            <a:pPr marL="342900" indent="-342900" algn="l">
              <a:buClr>
                <a:srgbClr val="EE3523"/>
              </a:buClr>
              <a:buFont typeface="Arial"/>
              <a:buChar char="•"/>
            </a:pPr>
            <a:r>
              <a:rPr lang="en-US" sz="1600" dirty="0">
                <a:solidFill>
                  <a:srgbClr val="FF0000"/>
                </a:solidFill>
                <a:latin typeface="Arial"/>
                <a:cs typeface="Arial"/>
              </a:rPr>
              <a:t>Is this program consistent with the USPSTF recommendations</a:t>
            </a:r>
            <a:r>
              <a:rPr lang="en-US" sz="1600" dirty="0" smtClean="0">
                <a:solidFill>
                  <a:srgbClr val="FF0000"/>
                </a:solidFill>
                <a:latin typeface="Arial"/>
                <a:cs typeface="Arial"/>
              </a:rPr>
              <a:t>?</a:t>
            </a:r>
          </a:p>
          <a:p>
            <a:pPr marL="342900" indent="-342900" algn="l">
              <a:buClr>
                <a:srgbClr val="EE3523"/>
              </a:buClr>
              <a:buFont typeface="Arial"/>
              <a:buChar char="•"/>
            </a:pPr>
            <a:endParaRPr lang="en-US" sz="1000" dirty="0">
              <a:latin typeface="Arial"/>
              <a:cs typeface="Arial"/>
            </a:endParaRPr>
          </a:p>
          <a:p>
            <a:pPr marL="628650" lvl="1" indent="-171450" algn="l">
              <a:lnSpc>
                <a:spcPct val="90000"/>
              </a:lnSpc>
              <a:buClr>
                <a:srgbClr val="EE3523"/>
              </a:buClr>
              <a:buFont typeface="Lucida Grande"/>
              <a:buChar char="+"/>
            </a:pPr>
            <a:r>
              <a:rPr lang="en-US" sz="1200" dirty="0">
                <a:latin typeface="Arial"/>
                <a:cs typeface="Arial"/>
              </a:rPr>
              <a:t>Remember, this isn’t screening!  It’s diagnosis by a PCP, with lab-accurate, fasting, finger-stick tests and physical tests </a:t>
            </a:r>
          </a:p>
          <a:p>
            <a:pPr marL="628650" lvl="1" indent="-171450" algn="l">
              <a:lnSpc>
                <a:spcPct val="60000"/>
              </a:lnSpc>
              <a:buClr>
                <a:srgbClr val="EE3523"/>
              </a:buClr>
              <a:buFont typeface="Lucida Grande"/>
              <a:buChar char="+"/>
            </a:pPr>
            <a:endParaRPr lang="en-US" sz="1200" dirty="0">
              <a:latin typeface="Arial"/>
              <a:cs typeface="Arial"/>
            </a:endParaRPr>
          </a:p>
          <a:p>
            <a:pPr marL="628650" lvl="1" indent="-171450" algn="l">
              <a:buClr>
                <a:srgbClr val="EE3523"/>
              </a:buClr>
              <a:buFont typeface="Lucida Grande"/>
              <a:buChar char="+"/>
            </a:pPr>
            <a:r>
              <a:rPr lang="en-US" sz="1200" dirty="0">
                <a:latin typeface="Arial"/>
                <a:cs typeface="Arial"/>
              </a:rPr>
              <a:t>The tests results are only used if relevant clinically, e.g. triglycerides, glucose and liver enzymes are put into context of overall cardiovascular risk factors</a:t>
            </a:r>
          </a:p>
          <a:p>
            <a:pPr marL="628650" lvl="1" indent="-171450" algn="l">
              <a:lnSpc>
                <a:spcPct val="60000"/>
              </a:lnSpc>
              <a:buClr>
                <a:srgbClr val="EE3523"/>
              </a:buClr>
              <a:buFont typeface="Lucida Grande"/>
              <a:buChar char="+"/>
            </a:pPr>
            <a:endParaRPr lang="en-US" sz="1200" dirty="0">
              <a:latin typeface="Arial"/>
              <a:cs typeface="Arial"/>
            </a:endParaRPr>
          </a:p>
          <a:p>
            <a:pPr marL="628650" lvl="1" indent="-171450" algn="l">
              <a:buClr>
                <a:srgbClr val="EE3523"/>
              </a:buClr>
              <a:buFont typeface="Lucida Grande"/>
              <a:buChar char="+"/>
            </a:pPr>
            <a:r>
              <a:rPr lang="en-US" sz="1200" dirty="0">
                <a:latin typeface="Arial"/>
                <a:cs typeface="Arial"/>
              </a:rPr>
              <a:t>Once in the hands of the PCP, test results are interpreted and appropriate treatments are agreed upon by the PCP and patient, including lifestyle </a:t>
            </a:r>
            <a:r>
              <a:rPr lang="en-US" sz="1200" dirty="0" smtClean="0">
                <a:latin typeface="Arial"/>
                <a:cs typeface="Arial"/>
              </a:rPr>
              <a:t>changes</a:t>
            </a:r>
          </a:p>
          <a:p>
            <a:pPr marL="628650" lvl="1" indent="-171450" algn="l">
              <a:buClr>
                <a:srgbClr val="EE3523"/>
              </a:buClr>
              <a:buFont typeface="Lucida Grande"/>
              <a:buChar char="+"/>
            </a:pPr>
            <a:endParaRPr lang="en-US" sz="1600" dirty="0">
              <a:latin typeface="Arial"/>
              <a:cs typeface="Arial"/>
            </a:endParaRPr>
          </a:p>
          <a:p>
            <a:pPr marL="342900" indent="-342900" algn="l">
              <a:buClr>
                <a:srgbClr val="EE3523"/>
              </a:buClr>
              <a:buFont typeface="Arial"/>
              <a:buChar char="•"/>
            </a:pPr>
            <a:r>
              <a:rPr lang="en-US" sz="1600" dirty="0">
                <a:solidFill>
                  <a:srgbClr val="FF0000"/>
                </a:solidFill>
                <a:latin typeface="Arial"/>
                <a:cs typeface="Arial"/>
              </a:rPr>
              <a:t>What about fasting and shift workers</a:t>
            </a:r>
            <a:r>
              <a:rPr lang="en-US" sz="1600" dirty="0" smtClean="0">
                <a:solidFill>
                  <a:srgbClr val="FF0000"/>
                </a:solidFill>
                <a:latin typeface="Arial"/>
                <a:cs typeface="Arial"/>
              </a:rPr>
              <a:t>?</a:t>
            </a:r>
          </a:p>
          <a:p>
            <a:pPr marL="342900" indent="-342900" algn="l">
              <a:buClr>
                <a:srgbClr val="EE3523"/>
              </a:buClr>
              <a:buFont typeface="Arial"/>
              <a:buChar char="•"/>
            </a:pPr>
            <a:endParaRPr lang="en-US" sz="1000" dirty="0">
              <a:latin typeface="Arial"/>
              <a:cs typeface="Arial"/>
            </a:endParaRPr>
          </a:p>
          <a:p>
            <a:pPr marL="628650" lvl="1" indent="-171450" algn="l">
              <a:buClr>
                <a:srgbClr val="EE3523"/>
              </a:buClr>
              <a:buFont typeface="Lucida Grande"/>
              <a:buChar char="+"/>
            </a:pPr>
            <a:r>
              <a:rPr lang="en-US" sz="1200" dirty="0">
                <a:latin typeface="Arial"/>
                <a:cs typeface="Arial"/>
              </a:rPr>
              <a:t>One of the advantages of the HbA1c test is that fasting is not required and it is  the definitive test for diagnosing diabetes</a:t>
            </a:r>
          </a:p>
          <a:p>
            <a:pPr marL="628650" lvl="1" indent="-171450" algn="l">
              <a:buClr>
                <a:srgbClr val="EE3523"/>
              </a:buClr>
              <a:buFont typeface="Lucida Grande"/>
              <a:buChar char="+"/>
            </a:pPr>
            <a:endParaRPr lang="en-US" sz="1200" dirty="0">
              <a:latin typeface="Arial"/>
              <a:cs typeface="Arial"/>
            </a:endParaRPr>
          </a:p>
          <a:p>
            <a:pPr marL="628650" lvl="1" indent="-171450" algn="l">
              <a:buClr>
                <a:srgbClr val="EE3523"/>
              </a:buClr>
              <a:buFont typeface="Lucida Grande"/>
              <a:buChar char="+"/>
            </a:pPr>
            <a:r>
              <a:rPr lang="en-US" sz="1200" dirty="0">
                <a:latin typeface="Arial"/>
                <a:cs typeface="Arial"/>
              </a:rPr>
              <a:t>We help non-fasting patients understand/interpret their results and advise any PCP referrals of the non-fasting tests that may need to be </a:t>
            </a:r>
            <a:r>
              <a:rPr lang="en-US" sz="1200" dirty="0" smtClean="0">
                <a:latin typeface="Arial"/>
                <a:cs typeface="Arial"/>
              </a:rPr>
              <a:t>repeated</a:t>
            </a:r>
          </a:p>
          <a:p>
            <a:pPr marL="628650" lvl="1" indent="-171450" algn="l">
              <a:buClr>
                <a:srgbClr val="EE3523"/>
              </a:buClr>
              <a:buFont typeface="Lucida Grande"/>
              <a:buChar char="+"/>
            </a:pPr>
            <a:endParaRPr lang="en-US" sz="1000" dirty="0">
              <a:solidFill>
                <a:srgbClr val="FF0000"/>
              </a:solidFill>
              <a:latin typeface="Arial"/>
              <a:cs typeface="Arial"/>
            </a:endParaRPr>
          </a:p>
          <a:p>
            <a:pPr marL="342900" indent="-342900" algn="l">
              <a:buClr>
                <a:srgbClr val="EE3523"/>
              </a:buClr>
              <a:buFont typeface="Arial"/>
              <a:buChar char="•"/>
            </a:pPr>
            <a:r>
              <a:rPr lang="en-US" sz="1600" dirty="0">
                <a:solidFill>
                  <a:srgbClr val="FF0000"/>
                </a:solidFill>
                <a:latin typeface="Arial"/>
                <a:cs typeface="Arial"/>
              </a:rPr>
              <a:t>Can my health plan administer this as a 100% preventive benefit? </a:t>
            </a:r>
            <a:endParaRPr lang="en-US" sz="1600" dirty="0" smtClean="0">
              <a:solidFill>
                <a:srgbClr val="FF0000"/>
              </a:solidFill>
              <a:latin typeface="Arial"/>
              <a:cs typeface="Arial"/>
            </a:endParaRPr>
          </a:p>
          <a:p>
            <a:pPr marL="342900" indent="-342900" algn="l">
              <a:buClr>
                <a:srgbClr val="EE3523"/>
              </a:buClr>
              <a:buFont typeface="Arial"/>
              <a:buChar char="•"/>
            </a:pPr>
            <a:endParaRPr lang="en-US" sz="1000" dirty="0">
              <a:latin typeface="Arial"/>
              <a:cs typeface="Arial"/>
            </a:endParaRPr>
          </a:p>
          <a:p>
            <a:pPr marL="628650" lvl="1" indent="-171450" algn="l">
              <a:buClr>
                <a:srgbClr val="EE3523"/>
              </a:buClr>
              <a:buFont typeface="Lucida Grande"/>
              <a:buChar char="+"/>
            </a:pPr>
            <a:r>
              <a:rPr lang="en-US" sz="1200" dirty="0">
                <a:latin typeface="Arial"/>
                <a:cs typeface="Arial"/>
              </a:rPr>
              <a:t>YES</a:t>
            </a:r>
            <a:r>
              <a:rPr lang="en-US" sz="1200" dirty="0" smtClean="0">
                <a:latin typeface="Arial"/>
                <a:cs typeface="Arial"/>
              </a:rPr>
              <a:t>! Catapult </a:t>
            </a:r>
            <a:r>
              <a:rPr lang="en-US" sz="1200" dirty="0">
                <a:latin typeface="Arial"/>
                <a:cs typeface="Arial"/>
              </a:rPr>
              <a:t>is </a:t>
            </a:r>
            <a:r>
              <a:rPr lang="en-US" sz="1200" dirty="0" smtClean="0">
                <a:latin typeface="Arial"/>
                <a:cs typeface="Arial"/>
              </a:rPr>
              <a:t>an in-network </a:t>
            </a:r>
            <a:r>
              <a:rPr lang="en-US" sz="1200" dirty="0">
                <a:latin typeface="Arial"/>
                <a:cs typeface="Arial"/>
              </a:rPr>
              <a:t>Provider, not a vendor.  We bill individual preventive care claims for some, bulk/roster billed claims for others, all paid through the plan.</a:t>
            </a:r>
          </a:p>
          <a:p>
            <a:pPr marL="628650" lvl="1" indent="-171450" algn="l">
              <a:buClr>
                <a:srgbClr val="EE3523"/>
              </a:buClr>
              <a:buFont typeface="Lucida Grande"/>
              <a:buChar char="+"/>
            </a:pPr>
            <a:endParaRPr lang="en-US" sz="1200" dirty="0">
              <a:latin typeface="Arial"/>
              <a:cs typeface="Arial"/>
            </a:endParaRPr>
          </a:p>
          <a:p>
            <a:pPr marL="628650" lvl="1" indent="-171450" algn="l">
              <a:buClr>
                <a:srgbClr val="EE3523"/>
              </a:buClr>
              <a:buFont typeface="Lucida Grande"/>
              <a:buChar char="+"/>
            </a:pPr>
            <a:r>
              <a:rPr lang="en-US" sz="1200" dirty="0">
                <a:latin typeface="Arial"/>
                <a:cs typeface="Arial"/>
              </a:rPr>
              <a:t>All NPs have appropriate state licensure and compliance with telemedicine laws</a:t>
            </a:r>
          </a:p>
        </p:txBody>
      </p:sp>
      <p:sp>
        <p:nvSpPr>
          <p:cNvPr id="23" name="Rectangle 22"/>
          <p:cNvSpPr/>
          <p:nvPr/>
        </p:nvSpPr>
        <p:spPr>
          <a:xfrm>
            <a:off x="-1" y="76828"/>
            <a:ext cx="9144001" cy="56972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EE35F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3845" y="99920"/>
            <a:ext cx="8734282" cy="500446"/>
          </a:xfrm>
        </p:spPr>
        <p:txBody>
          <a:bodyPr>
            <a:noAutofit/>
          </a:bodyPr>
          <a:lstStyle/>
          <a:p>
            <a:pPr algn="l"/>
            <a:r>
              <a:rPr lang="en-US" sz="2400" dirty="0" smtClean="0">
                <a:solidFill>
                  <a:srgbClr val="EE3523"/>
                </a:solidFill>
                <a:latin typeface="Arial"/>
                <a:cs typeface="Arial"/>
              </a:rPr>
              <a:t>Questions + Answers</a:t>
            </a:r>
            <a:endParaRPr lang="en-US" sz="2400" dirty="0">
              <a:solidFill>
                <a:srgbClr val="EE3523"/>
              </a:solidFill>
              <a:latin typeface="Arial"/>
              <a:cs typeface="Arial"/>
            </a:endParaRPr>
          </a:p>
        </p:txBody>
      </p:sp>
      <p:cxnSp>
        <p:nvCxnSpPr>
          <p:cNvPr id="27" name="Straight Connector 26"/>
          <p:cNvCxnSpPr/>
          <p:nvPr/>
        </p:nvCxnSpPr>
        <p:spPr>
          <a:xfrm flipV="1">
            <a:off x="1154545" y="6557625"/>
            <a:ext cx="7989455" cy="23091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Rectangle 37"/>
          <p:cNvSpPr/>
          <p:nvPr/>
        </p:nvSpPr>
        <p:spPr>
          <a:xfrm>
            <a:off x="-7698" y="76828"/>
            <a:ext cx="138546" cy="569720"/>
          </a:xfrm>
          <a:prstGeom prst="rect">
            <a:avLst/>
          </a:prstGeom>
          <a:solidFill>
            <a:srgbClr val="EE352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EE35FF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00126-0A6F-F94A-9859-AA5B42242BD8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59218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ubtitle 2"/>
          <p:cNvSpPr>
            <a:spLocks noGrp="1"/>
          </p:cNvSpPr>
          <p:nvPr>
            <p:ph type="subTitle" idx="1"/>
          </p:nvPr>
        </p:nvSpPr>
        <p:spPr>
          <a:xfrm>
            <a:off x="453978" y="950588"/>
            <a:ext cx="8180461" cy="5032756"/>
          </a:xfrm>
        </p:spPr>
        <p:txBody>
          <a:bodyPr>
            <a:noAutofit/>
          </a:bodyPr>
          <a:lstStyle/>
          <a:p>
            <a:pPr marL="342900" indent="-342900" algn="l">
              <a:buClr>
                <a:srgbClr val="EE3523"/>
              </a:buClr>
              <a:buFont typeface="Arial"/>
              <a:buChar char="•"/>
            </a:pPr>
            <a:r>
              <a:rPr lang="en-US" sz="1600" dirty="0">
                <a:latin typeface="Arial"/>
                <a:cs typeface="Arial"/>
              </a:rPr>
              <a:t>Our diagnostic finger-stick testing technology meets all clinical standards for labs and is </a:t>
            </a:r>
            <a:r>
              <a:rPr lang="en-US" sz="1600" dirty="0" smtClean="0">
                <a:latin typeface="Arial"/>
                <a:cs typeface="Arial"/>
              </a:rPr>
              <a:t>used </a:t>
            </a:r>
            <a:r>
              <a:rPr lang="en-US" sz="1600" dirty="0">
                <a:latin typeface="Arial"/>
                <a:cs typeface="Arial"/>
              </a:rPr>
              <a:t>by hospitals, urgent care centers and the U.S. Department of Defense. </a:t>
            </a:r>
            <a:r>
              <a:rPr lang="en-US" sz="1600" dirty="0" smtClean="0">
                <a:latin typeface="Arial"/>
                <a:cs typeface="Arial"/>
              </a:rPr>
              <a:t>Catapult </a:t>
            </a:r>
            <a:r>
              <a:rPr lang="en-US" sz="1600" dirty="0">
                <a:latin typeface="Arial"/>
                <a:cs typeface="Arial"/>
              </a:rPr>
              <a:t>has exclusive rights for use at worksites for employers and health plans.</a:t>
            </a:r>
          </a:p>
          <a:p>
            <a:pPr marL="342900" indent="-342900" algn="l">
              <a:buClr>
                <a:srgbClr val="EE3523"/>
              </a:buClr>
              <a:buFont typeface="Arial"/>
              <a:buChar char="•"/>
            </a:pPr>
            <a:endParaRPr lang="en-US" sz="1600" dirty="0">
              <a:latin typeface="Arial"/>
              <a:cs typeface="Arial"/>
            </a:endParaRPr>
          </a:p>
          <a:p>
            <a:pPr marL="342900" indent="-342900" algn="l">
              <a:buClr>
                <a:srgbClr val="EE3523"/>
              </a:buClr>
              <a:buFont typeface="Arial"/>
              <a:buChar char="•"/>
            </a:pPr>
            <a:r>
              <a:rPr lang="en-US" sz="1600" dirty="0">
                <a:latin typeface="Arial"/>
                <a:cs typeface="Arial"/>
              </a:rPr>
              <a:t>You can choose who to target for these Virtual Preventive Checkups every year vs. every </a:t>
            </a:r>
            <a:r>
              <a:rPr lang="en-US" sz="1600" dirty="0" smtClean="0">
                <a:latin typeface="Arial"/>
                <a:cs typeface="Arial"/>
              </a:rPr>
              <a:t>1</a:t>
            </a:r>
            <a:r>
              <a:rPr lang="en-US" sz="1600" dirty="0">
                <a:latin typeface="Arial"/>
                <a:cs typeface="Arial"/>
              </a:rPr>
              <a:t>-5 years, thus avoiding over-testing and unnecessary PCP visits</a:t>
            </a:r>
          </a:p>
          <a:p>
            <a:pPr marL="342900" indent="-342900" algn="l">
              <a:buClr>
                <a:srgbClr val="EE3523"/>
              </a:buClr>
              <a:buFont typeface="Arial"/>
              <a:buChar char="•"/>
            </a:pPr>
            <a:endParaRPr lang="en-US" sz="1600" dirty="0">
              <a:latin typeface="Arial"/>
              <a:cs typeface="Arial"/>
            </a:endParaRPr>
          </a:p>
          <a:p>
            <a:pPr marL="342900" indent="-342900" algn="l">
              <a:buClr>
                <a:srgbClr val="EE3523"/>
              </a:buClr>
              <a:buFont typeface="Arial"/>
              <a:buChar char="•"/>
            </a:pPr>
            <a:r>
              <a:rPr lang="en-US" sz="1600" dirty="0">
                <a:latin typeface="Arial"/>
                <a:cs typeface="Arial"/>
              </a:rPr>
              <a:t>Most employers choose to offer them annually for everyone because </a:t>
            </a:r>
            <a:r>
              <a:rPr lang="en-US" sz="1600" dirty="0" smtClean="0">
                <a:latin typeface="Arial"/>
                <a:cs typeface="Arial"/>
              </a:rPr>
              <a:t>~80</a:t>
            </a:r>
            <a:r>
              <a:rPr lang="en-US" sz="1600" dirty="0">
                <a:latin typeface="Arial"/>
                <a:cs typeface="Arial"/>
              </a:rPr>
              <a:t>% of the population </a:t>
            </a:r>
            <a:r>
              <a:rPr lang="en-US" sz="1600" dirty="0" smtClean="0">
                <a:latin typeface="Arial"/>
                <a:cs typeface="Arial"/>
              </a:rPr>
              <a:t>are </a:t>
            </a:r>
            <a:r>
              <a:rPr lang="en-US" sz="1600" dirty="0">
                <a:latin typeface="Arial"/>
                <a:cs typeface="Arial"/>
              </a:rPr>
              <a:t>either overweight, obese, smokers, nutritionally unsound, non-exercisers, or have chronic conditions (and for tracking changes/improvements year-over-year)</a:t>
            </a:r>
          </a:p>
          <a:p>
            <a:pPr marL="342900" indent="-342900" algn="l">
              <a:buClr>
                <a:srgbClr val="EE3523"/>
              </a:buClr>
              <a:buFont typeface="Arial"/>
              <a:buChar char="•"/>
            </a:pPr>
            <a:endParaRPr lang="en-US" sz="1600" dirty="0">
              <a:latin typeface="Arial"/>
              <a:cs typeface="Arial"/>
            </a:endParaRPr>
          </a:p>
          <a:p>
            <a:pPr marL="342900" indent="-342900" algn="l">
              <a:buClr>
                <a:srgbClr val="EE3523"/>
              </a:buClr>
              <a:buFont typeface="Arial"/>
              <a:buChar char="•"/>
            </a:pPr>
            <a:r>
              <a:rPr lang="en-US" sz="1600" dirty="0">
                <a:latin typeface="Arial"/>
                <a:cs typeface="Arial"/>
              </a:rPr>
              <a:t>There are not enough PCPs in bricks-and-mortar settings to serve everyone who needs </a:t>
            </a:r>
            <a:r>
              <a:rPr lang="en-US" sz="1600" dirty="0" smtClean="0">
                <a:latin typeface="Arial"/>
                <a:cs typeface="Arial"/>
              </a:rPr>
              <a:t>periodic </a:t>
            </a:r>
            <a:r>
              <a:rPr lang="en-US" sz="1600" dirty="0">
                <a:latin typeface="Arial"/>
                <a:cs typeface="Arial"/>
              </a:rPr>
              <a:t>Preventive Checkups</a:t>
            </a:r>
          </a:p>
          <a:p>
            <a:pPr marL="342900" indent="-342900" algn="l">
              <a:buClr>
                <a:srgbClr val="EE3523"/>
              </a:buClr>
              <a:buFont typeface="Arial"/>
              <a:buChar char="•"/>
            </a:pPr>
            <a:endParaRPr lang="en-US" sz="1600" dirty="0">
              <a:latin typeface="Arial"/>
              <a:cs typeface="Arial"/>
            </a:endParaRPr>
          </a:p>
          <a:p>
            <a:pPr marL="342900" indent="-342900" algn="l">
              <a:buClr>
                <a:srgbClr val="EE3523"/>
              </a:buClr>
              <a:buFont typeface="Arial"/>
              <a:buChar char="•"/>
            </a:pPr>
            <a:r>
              <a:rPr lang="en-US" sz="1600" dirty="0">
                <a:latin typeface="Arial"/>
                <a:cs typeface="Arial"/>
              </a:rPr>
              <a:t>Individual testing results, including NP action plan, are securely sent to the patient’s smart </a:t>
            </a:r>
            <a:r>
              <a:rPr lang="en-US" sz="1600" dirty="0" smtClean="0">
                <a:latin typeface="Arial"/>
                <a:cs typeface="Arial"/>
              </a:rPr>
              <a:t>phone </a:t>
            </a:r>
            <a:r>
              <a:rPr lang="en-US" sz="1600" dirty="0">
                <a:latin typeface="Arial"/>
                <a:cs typeface="Arial"/>
              </a:rPr>
              <a:t>(Apple/Google wallet); audio summary of NP </a:t>
            </a:r>
            <a:r>
              <a:rPr lang="en-US" sz="1600" dirty="0" smtClean="0">
                <a:latin typeface="Arial"/>
                <a:cs typeface="Arial"/>
              </a:rPr>
              <a:t>recommendations conversation </a:t>
            </a:r>
            <a:r>
              <a:rPr lang="en-US" sz="1600" dirty="0">
                <a:latin typeface="Arial"/>
                <a:cs typeface="Arial"/>
              </a:rPr>
              <a:t>also stored in each patient’s portal</a:t>
            </a:r>
          </a:p>
        </p:txBody>
      </p:sp>
      <p:sp>
        <p:nvSpPr>
          <p:cNvPr id="23" name="Rectangle 22"/>
          <p:cNvSpPr/>
          <p:nvPr/>
        </p:nvSpPr>
        <p:spPr>
          <a:xfrm>
            <a:off x="-1" y="76828"/>
            <a:ext cx="9144001" cy="56972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EE35F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3845" y="99920"/>
            <a:ext cx="8734282" cy="500446"/>
          </a:xfrm>
        </p:spPr>
        <p:txBody>
          <a:bodyPr>
            <a:noAutofit/>
          </a:bodyPr>
          <a:lstStyle/>
          <a:p>
            <a:pPr algn="l"/>
            <a:r>
              <a:rPr lang="en-US" sz="2400" dirty="0">
                <a:solidFill>
                  <a:srgbClr val="EE3523"/>
                </a:solidFill>
                <a:latin typeface="Arial"/>
                <a:cs typeface="Arial"/>
              </a:rPr>
              <a:t>Some other important facts…</a:t>
            </a:r>
          </a:p>
        </p:txBody>
      </p:sp>
      <p:sp>
        <p:nvSpPr>
          <p:cNvPr id="38" name="Rectangle 37"/>
          <p:cNvSpPr/>
          <p:nvPr/>
        </p:nvSpPr>
        <p:spPr>
          <a:xfrm>
            <a:off x="-7698" y="76828"/>
            <a:ext cx="138546" cy="569720"/>
          </a:xfrm>
          <a:prstGeom prst="rect">
            <a:avLst/>
          </a:prstGeom>
          <a:solidFill>
            <a:srgbClr val="EE352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EE35FF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00126-0A6F-F94A-9859-AA5B42242BD8}" type="slidenum">
              <a:rPr lang="en-US" smtClean="0"/>
              <a:t>14</a:t>
            </a:fld>
            <a:endParaRPr lang="en-US"/>
          </a:p>
        </p:txBody>
      </p:sp>
      <p:sp>
        <p:nvSpPr>
          <p:cNvPr id="18" name="Title 1"/>
          <p:cNvSpPr txBox="1">
            <a:spLocks/>
          </p:cNvSpPr>
          <p:nvPr/>
        </p:nvSpPr>
        <p:spPr>
          <a:xfrm>
            <a:off x="7510175" y="6257347"/>
            <a:ext cx="1839267" cy="2156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 lnSpcReduction="1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900" dirty="0">
                <a:solidFill>
                  <a:srgbClr val="EE3523"/>
                </a:solidFill>
                <a:latin typeface="Arial"/>
                <a:cs typeface="Arial"/>
              </a:rPr>
              <a:t>C</a:t>
            </a:r>
            <a:r>
              <a:rPr lang="en-US" sz="900" dirty="0" smtClean="0">
                <a:solidFill>
                  <a:srgbClr val="EE3523"/>
                </a:solidFill>
                <a:latin typeface="Arial"/>
                <a:cs typeface="Arial"/>
              </a:rPr>
              <a:t>atapultHealth.com</a:t>
            </a:r>
            <a:endParaRPr lang="en-US" sz="900" dirty="0">
              <a:solidFill>
                <a:srgbClr val="EE3523"/>
              </a:solidFill>
              <a:latin typeface="Arial"/>
              <a:cs typeface="Arial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0" y="6352788"/>
            <a:ext cx="7550726" cy="45719"/>
          </a:xfrm>
          <a:prstGeom prst="rect">
            <a:avLst/>
          </a:prstGeom>
          <a:solidFill>
            <a:srgbClr val="EE3523"/>
          </a:solidFill>
          <a:ln>
            <a:solidFill>
              <a:srgbClr val="EE3523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EE35FF"/>
              </a:solidFill>
            </a:endParaRPr>
          </a:p>
        </p:txBody>
      </p:sp>
      <p:pic>
        <p:nvPicPr>
          <p:cNvPr id="20" name="Picture 19" descr="Logo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5637" y="6352788"/>
            <a:ext cx="892849" cy="535710"/>
          </a:xfrm>
          <a:prstGeom prst="rect">
            <a:avLst/>
          </a:prstGeom>
        </p:spPr>
      </p:pic>
      <p:sp>
        <p:nvSpPr>
          <p:cNvPr id="21" name="Subtitle 2"/>
          <p:cNvSpPr txBox="1">
            <a:spLocks/>
          </p:cNvSpPr>
          <p:nvPr/>
        </p:nvSpPr>
        <p:spPr>
          <a:xfrm>
            <a:off x="1277696" y="6502207"/>
            <a:ext cx="2324485" cy="2786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buClr>
                <a:srgbClr val="EE3523"/>
              </a:buClr>
            </a:pPr>
            <a:r>
              <a:rPr lang="en-US" sz="800" dirty="0">
                <a:latin typeface="Arial"/>
                <a:cs typeface="Arial"/>
              </a:rPr>
              <a:t>©2015 Catapult Health • All Rights Reserved.</a:t>
            </a:r>
            <a:r>
              <a:rPr lang="en-US" sz="800" dirty="0" smtClean="0">
                <a:latin typeface="Arial"/>
                <a:cs typeface="Arial"/>
              </a:rPr>
              <a:t> </a:t>
            </a:r>
            <a:endParaRPr lang="en-US" sz="80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3013044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ubtitle 2"/>
          <p:cNvSpPr>
            <a:spLocks noGrp="1"/>
          </p:cNvSpPr>
          <p:nvPr>
            <p:ph type="subTitle" idx="1"/>
          </p:nvPr>
        </p:nvSpPr>
        <p:spPr>
          <a:xfrm>
            <a:off x="453978" y="950588"/>
            <a:ext cx="8124697" cy="5032756"/>
          </a:xfrm>
        </p:spPr>
        <p:txBody>
          <a:bodyPr>
            <a:normAutofit fontScale="92500"/>
          </a:bodyPr>
          <a:lstStyle/>
          <a:p>
            <a:pPr algn="l">
              <a:buClr>
                <a:srgbClr val="EE3523"/>
              </a:buClr>
            </a:pPr>
            <a:r>
              <a:rPr lang="en-US" sz="2200" dirty="0" smtClean="0">
                <a:solidFill>
                  <a:srgbClr val="FF0000"/>
                </a:solidFill>
                <a:latin typeface="Arial"/>
                <a:cs typeface="Arial"/>
              </a:rPr>
              <a:t>This </a:t>
            </a:r>
            <a:r>
              <a:rPr lang="en-US" sz="2200" dirty="0">
                <a:solidFill>
                  <a:srgbClr val="FF0000"/>
                </a:solidFill>
                <a:latin typeface="Arial"/>
                <a:cs typeface="Arial"/>
              </a:rPr>
              <a:t>is a new category in the health management field </a:t>
            </a:r>
            <a:endParaRPr lang="en-US" sz="2200" dirty="0" smtClean="0">
              <a:solidFill>
                <a:srgbClr val="FF0000"/>
              </a:solidFill>
              <a:latin typeface="Arial"/>
              <a:cs typeface="Arial"/>
            </a:endParaRPr>
          </a:p>
          <a:p>
            <a:pPr marL="628650" lvl="1" indent="-171450" algn="l">
              <a:buClr>
                <a:srgbClr val="EE3523"/>
              </a:buClr>
              <a:buFont typeface="Lucida Grande"/>
              <a:buChar char="+"/>
            </a:pPr>
            <a:endParaRPr lang="en-US" sz="1600" dirty="0" smtClean="0">
              <a:latin typeface="Arial"/>
              <a:cs typeface="Arial"/>
            </a:endParaRPr>
          </a:p>
          <a:p>
            <a:pPr marL="628650" lvl="1" indent="-171450" algn="l">
              <a:lnSpc>
                <a:spcPct val="90000"/>
              </a:lnSpc>
              <a:buClr>
                <a:srgbClr val="EE3523"/>
              </a:buClr>
              <a:buFont typeface="Lucida Grande"/>
              <a:buChar char="+"/>
            </a:pPr>
            <a:r>
              <a:rPr lang="en-US" sz="1600" dirty="0" smtClean="0">
                <a:latin typeface="Arial"/>
                <a:cs typeface="Arial"/>
              </a:rPr>
              <a:t>It’s </a:t>
            </a:r>
            <a:r>
              <a:rPr lang="en-US" sz="1600" dirty="0">
                <a:latin typeface="Arial"/>
                <a:cs typeface="Arial"/>
              </a:rPr>
              <a:t>not comparable to biometric screenings developed in the 1980’s and still in practice</a:t>
            </a:r>
          </a:p>
          <a:p>
            <a:pPr marL="628650" lvl="1" indent="-171450" algn="l">
              <a:lnSpc>
                <a:spcPct val="90000"/>
              </a:lnSpc>
              <a:buClr>
                <a:srgbClr val="EE3523"/>
              </a:buClr>
              <a:buFont typeface="Lucida Grande"/>
              <a:buChar char="+"/>
            </a:pPr>
            <a:endParaRPr lang="en-US" sz="1600" dirty="0">
              <a:latin typeface="Arial"/>
              <a:cs typeface="Arial"/>
            </a:endParaRPr>
          </a:p>
          <a:p>
            <a:pPr marL="628650" lvl="1" indent="-171450" algn="l">
              <a:lnSpc>
                <a:spcPct val="90000"/>
              </a:lnSpc>
              <a:buClr>
                <a:srgbClr val="EE3523"/>
              </a:buClr>
              <a:buFont typeface="Lucida Grande"/>
              <a:buChar char="+"/>
            </a:pPr>
            <a:r>
              <a:rPr lang="en-US" sz="1600" dirty="0" smtClean="0">
                <a:latin typeface="Arial"/>
                <a:cs typeface="Arial"/>
              </a:rPr>
              <a:t>It’s </a:t>
            </a:r>
            <a:r>
              <a:rPr lang="en-US" sz="1600" dirty="0">
                <a:latin typeface="Arial"/>
                <a:cs typeface="Arial"/>
              </a:rPr>
              <a:t>much more cost effective than the current paradigm of screening, referral, PCP visit, repeat testing</a:t>
            </a:r>
          </a:p>
          <a:p>
            <a:pPr marL="628650" lvl="1" indent="-171450" algn="l">
              <a:lnSpc>
                <a:spcPct val="90000"/>
              </a:lnSpc>
              <a:buClr>
                <a:srgbClr val="EE3523"/>
              </a:buClr>
              <a:buFont typeface="Lucida Grande"/>
              <a:buChar char="+"/>
            </a:pPr>
            <a:endParaRPr lang="en-US" sz="1600" dirty="0">
              <a:latin typeface="Arial"/>
              <a:cs typeface="Arial"/>
            </a:endParaRPr>
          </a:p>
          <a:p>
            <a:pPr marL="628650" lvl="1" indent="-171450" algn="l">
              <a:lnSpc>
                <a:spcPct val="90000"/>
              </a:lnSpc>
              <a:buClr>
                <a:srgbClr val="EE3523"/>
              </a:buClr>
              <a:buFont typeface="Lucida Grande"/>
              <a:buChar char="+"/>
            </a:pPr>
            <a:r>
              <a:rPr lang="en-US" sz="1600" dirty="0">
                <a:latin typeface="Arial"/>
                <a:cs typeface="Arial"/>
              </a:rPr>
              <a:t>It improves the rate of compliance with periodic preventive exams for your population (HEDIS Scores go up!)</a:t>
            </a:r>
          </a:p>
          <a:p>
            <a:pPr marL="628650" lvl="1" indent="-171450" algn="l">
              <a:lnSpc>
                <a:spcPct val="90000"/>
              </a:lnSpc>
              <a:buClr>
                <a:srgbClr val="EE3523"/>
              </a:buClr>
              <a:buFont typeface="Lucida Grande"/>
              <a:buChar char="+"/>
            </a:pPr>
            <a:endParaRPr lang="en-US" sz="1600" dirty="0">
              <a:latin typeface="Arial"/>
              <a:cs typeface="Arial"/>
            </a:endParaRPr>
          </a:p>
          <a:p>
            <a:pPr marL="628650" lvl="1" indent="-171450" algn="l">
              <a:lnSpc>
                <a:spcPct val="90000"/>
              </a:lnSpc>
              <a:buClr>
                <a:srgbClr val="EE3523"/>
              </a:buClr>
              <a:buFont typeface="Lucida Grande"/>
              <a:buChar char="+"/>
            </a:pPr>
            <a:r>
              <a:rPr lang="en-US" sz="1600" dirty="0">
                <a:latin typeface="Arial"/>
                <a:cs typeface="Arial"/>
              </a:rPr>
              <a:t>It’s much more effective at getting diagnoses achieved and PCP treatment initiated</a:t>
            </a:r>
          </a:p>
          <a:p>
            <a:pPr marL="628650" lvl="1" indent="-171450" algn="l">
              <a:lnSpc>
                <a:spcPct val="90000"/>
              </a:lnSpc>
              <a:buClr>
                <a:srgbClr val="EE3523"/>
              </a:buClr>
              <a:buFont typeface="Lucida Grande"/>
              <a:buChar char="+"/>
            </a:pPr>
            <a:endParaRPr lang="en-US" sz="1600" dirty="0">
              <a:latin typeface="Arial"/>
              <a:cs typeface="Arial"/>
            </a:endParaRPr>
          </a:p>
          <a:p>
            <a:pPr marL="628650" lvl="1" indent="-171450" algn="l">
              <a:lnSpc>
                <a:spcPct val="90000"/>
              </a:lnSpc>
              <a:buClr>
                <a:srgbClr val="EE3523"/>
              </a:buClr>
              <a:buFont typeface="Lucida Grande"/>
              <a:buChar char="+"/>
            </a:pPr>
            <a:r>
              <a:rPr lang="en-US" sz="1600" dirty="0">
                <a:latin typeface="Arial"/>
                <a:cs typeface="Arial"/>
              </a:rPr>
              <a:t>It’s much more effective at getting employees to enroll in their lifestyle and condition management programs</a:t>
            </a:r>
          </a:p>
          <a:p>
            <a:pPr marL="342900" indent="-342900" algn="l">
              <a:buClr>
                <a:srgbClr val="EE3523"/>
              </a:buClr>
              <a:buFont typeface="Arial"/>
              <a:buChar char="•"/>
            </a:pPr>
            <a:endParaRPr lang="en-US" sz="1600" dirty="0" smtClean="0">
              <a:latin typeface="Arial"/>
              <a:cs typeface="Arial"/>
            </a:endParaRPr>
          </a:p>
          <a:p>
            <a:pPr algn="l">
              <a:buClr>
                <a:srgbClr val="EE3523"/>
              </a:buClr>
            </a:pPr>
            <a:r>
              <a:rPr lang="en-US" sz="2200" dirty="0" smtClean="0">
                <a:solidFill>
                  <a:srgbClr val="FF0000"/>
                </a:solidFill>
                <a:latin typeface="Arial"/>
                <a:cs typeface="Arial"/>
              </a:rPr>
              <a:t>Our </a:t>
            </a:r>
            <a:r>
              <a:rPr lang="en-US" sz="2200" dirty="0">
                <a:solidFill>
                  <a:srgbClr val="FF0000"/>
                </a:solidFill>
                <a:latin typeface="Arial"/>
                <a:cs typeface="Arial"/>
              </a:rPr>
              <a:t>patient Net Promoter Score is 69 (like Apple, Amazon</a:t>
            </a:r>
            <a:r>
              <a:rPr lang="en-US" sz="2200" dirty="0" smtClean="0">
                <a:solidFill>
                  <a:srgbClr val="FF0000"/>
                </a:solidFill>
                <a:latin typeface="Arial"/>
                <a:cs typeface="Arial"/>
              </a:rPr>
              <a:t>)</a:t>
            </a:r>
          </a:p>
          <a:p>
            <a:pPr algn="l">
              <a:buClr>
                <a:srgbClr val="EE3523"/>
              </a:buClr>
            </a:pPr>
            <a:endParaRPr lang="en-US" sz="2200" dirty="0">
              <a:solidFill>
                <a:srgbClr val="FF0000"/>
              </a:solidFill>
              <a:latin typeface="Arial"/>
              <a:cs typeface="Arial"/>
            </a:endParaRPr>
          </a:p>
          <a:p>
            <a:pPr algn="l">
              <a:buClr>
                <a:srgbClr val="EE3523"/>
              </a:buClr>
            </a:pPr>
            <a:r>
              <a:rPr lang="en-US" sz="2200" dirty="0" smtClean="0">
                <a:solidFill>
                  <a:srgbClr val="FF0000"/>
                </a:solidFill>
                <a:latin typeface="Arial"/>
                <a:cs typeface="Arial"/>
              </a:rPr>
              <a:t>It costs less, is more effective and results in better health.</a:t>
            </a:r>
          </a:p>
          <a:p>
            <a:pPr algn="l">
              <a:buClr>
                <a:srgbClr val="EE3523"/>
              </a:buClr>
            </a:pPr>
            <a:endParaRPr lang="en-US" sz="2000" dirty="0">
              <a:solidFill>
                <a:srgbClr val="FF0000"/>
              </a:solidFill>
              <a:latin typeface="Arial"/>
              <a:cs typeface="Arial"/>
            </a:endParaRPr>
          </a:p>
          <a:p>
            <a:pPr marL="342900" indent="-342900" algn="l">
              <a:buClr>
                <a:srgbClr val="EE3523"/>
              </a:buClr>
              <a:buFont typeface="Arial"/>
              <a:buChar char="•"/>
            </a:pPr>
            <a:endParaRPr lang="en-US" sz="1400" dirty="0">
              <a:latin typeface="Arial"/>
              <a:cs typeface="Arial"/>
            </a:endParaRPr>
          </a:p>
          <a:p>
            <a:pPr lvl="1" algn="l">
              <a:buClr>
                <a:srgbClr val="EE3523"/>
              </a:buClr>
            </a:pPr>
            <a:endParaRPr lang="en-US" sz="1000" dirty="0" smtClean="0">
              <a:latin typeface="Arial"/>
              <a:cs typeface="Arial"/>
            </a:endParaRPr>
          </a:p>
          <a:p>
            <a:pPr marL="628650" lvl="1" indent="-171450" algn="l">
              <a:buClr>
                <a:srgbClr val="EE3523"/>
              </a:buClr>
              <a:buFont typeface="Lucida Grande"/>
              <a:buChar char="+"/>
            </a:pPr>
            <a:endParaRPr lang="en-US" sz="1000" dirty="0">
              <a:latin typeface="Arial"/>
              <a:cs typeface="Arial"/>
            </a:endParaRPr>
          </a:p>
          <a:p>
            <a:pPr marL="628650" lvl="1" indent="-171450" algn="l">
              <a:buClr>
                <a:srgbClr val="EE3523"/>
              </a:buClr>
              <a:buFont typeface="Lucida Grande"/>
              <a:buChar char="+"/>
            </a:pPr>
            <a:endParaRPr lang="en-US" sz="1600" dirty="0">
              <a:latin typeface="Arial"/>
              <a:cs typeface="Arial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-1" y="76828"/>
            <a:ext cx="9144001" cy="56972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EE35F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3845" y="99920"/>
            <a:ext cx="8734282" cy="500446"/>
          </a:xfrm>
        </p:spPr>
        <p:txBody>
          <a:bodyPr>
            <a:noAutofit/>
          </a:bodyPr>
          <a:lstStyle/>
          <a:p>
            <a:pPr algn="l"/>
            <a:r>
              <a:rPr lang="en-US" sz="2400" dirty="0" smtClean="0">
                <a:solidFill>
                  <a:srgbClr val="EE3523"/>
                </a:solidFill>
                <a:latin typeface="Arial"/>
                <a:cs typeface="Arial"/>
              </a:rPr>
              <a:t>So In Summary</a:t>
            </a:r>
            <a:endParaRPr lang="en-US" sz="2400" dirty="0">
              <a:solidFill>
                <a:srgbClr val="EE3523"/>
              </a:solidFill>
              <a:latin typeface="Arial"/>
              <a:cs typeface="Arial"/>
            </a:endParaRPr>
          </a:p>
        </p:txBody>
      </p:sp>
      <p:sp>
        <p:nvSpPr>
          <p:cNvPr id="38" name="Rectangle 37"/>
          <p:cNvSpPr/>
          <p:nvPr/>
        </p:nvSpPr>
        <p:spPr>
          <a:xfrm>
            <a:off x="-7698" y="76828"/>
            <a:ext cx="138546" cy="569720"/>
          </a:xfrm>
          <a:prstGeom prst="rect">
            <a:avLst/>
          </a:prstGeom>
          <a:solidFill>
            <a:srgbClr val="EE352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EE35FF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00126-0A6F-F94A-9859-AA5B42242BD8}" type="slidenum">
              <a:rPr lang="en-US" smtClean="0"/>
              <a:t>15</a:t>
            </a:fld>
            <a:endParaRPr lang="en-US"/>
          </a:p>
        </p:txBody>
      </p:sp>
      <p:sp>
        <p:nvSpPr>
          <p:cNvPr id="18" name="Title 1"/>
          <p:cNvSpPr txBox="1">
            <a:spLocks/>
          </p:cNvSpPr>
          <p:nvPr/>
        </p:nvSpPr>
        <p:spPr>
          <a:xfrm>
            <a:off x="7510175" y="6257347"/>
            <a:ext cx="1839267" cy="2156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 lnSpcReduction="1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900" dirty="0">
                <a:solidFill>
                  <a:srgbClr val="EE3523"/>
                </a:solidFill>
                <a:latin typeface="Arial"/>
                <a:cs typeface="Arial"/>
              </a:rPr>
              <a:t>C</a:t>
            </a:r>
            <a:r>
              <a:rPr lang="en-US" sz="900" dirty="0" smtClean="0">
                <a:solidFill>
                  <a:srgbClr val="EE3523"/>
                </a:solidFill>
                <a:latin typeface="Arial"/>
                <a:cs typeface="Arial"/>
              </a:rPr>
              <a:t>atapultHealth.com</a:t>
            </a:r>
            <a:endParaRPr lang="en-US" sz="900" dirty="0">
              <a:solidFill>
                <a:srgbClr val="EE3523"/>
              </a:solidFill>
              <a:latin typeface="Arial"/>
              <a:cs typeface="Arial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0" y="6352788"/>
            <a:ext cx="7550726" cy="45719"/>
          </a:xfrm>
          <a:prstGeom prst="rect">
            <a:avLst/>
          </a:prstGeom>
          <a:solidFill>
            <a:srgbClr val="EE3523"/>
          </a:solidFill>
          <a:ln>
            <a:solidFill>
              <a:srgbClr val="EE3523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EE35FF"/>
              </a:solidFill>
            </a:endParaRPr>
          </a:p>
        </p:txBody>
      </p:sp>
      <p:pic>
        <p:nvPicPr>
          <p:cNvPr id="20" name="Picture 19" descr="Logo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5637" y="6352788"/>
            <a:ext cx="892849" cy="535710"/>
          </a:xfrm>
          <a:prstGeom prst="rect">
            <a:avLst/>
          </a:prstGeom>
        </p:spPr>
      </p:pic>
      <p:sp>
        <p:nvSpPr>
          <p:cNvPr id="21" name="Subtitle 2"/>
          <p:cNvSpPr txBox="1">
            <a:spLocks/>
          </p:cNvSpPr>
          <p:nvPr/>
        </p:nvSpPr>
        <p:spPr>
          <a:xfrm>
            <a:off x="1277696" y="6502207"/>
            <a:ext cx="2324485" cy="2786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buClr>
                <a:srgbClr val="EE3523"/>
              </a:buClr>
            </a:pPr>
            <a:r>
              <a:rPr lang="en-US" sz="800" dirty="0">
                <a:latin typeface="Arial"/>
                <a:cs typeface="Arial"/>
              </a:rPr>
              <a:t>©2015 Catapult Health • All Rights Reserved.</a:t>
            </a:r>
            <a:r>
              <a:rPr lang="en-US" sz="800" dirty="0" smtClean="0">
                <a:latin typeface="Arial"/>
                <a:cs typeface="Arial"/>
              </a:rPr>
              <a:t> </a:t>
            </a:r>
            <a:endParaRPr lang="en-US" sz="80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1439300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00126-0A6F-F94A-9859-AA5B42242BD8}" type="slidenum">
              <a:rPr lang="en-US" smtClean="0"/>
              <a:t>16</a:t>
            </a:fld>
            <a:endParaRPr lang="en-US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187118" y="3074593"/>
            <a:ext cx="8734282" cy="50044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dirty="0" smtClean="0">
                <a:solidFill>
                  <a:srgbClr val="EE3523"/>
                </a:solidFill>
                <a:latin typeface="Arial"/>
                <a:cs typeface="Arial"/>
              </a:rPr>
              <a:t>Why wouldn’t I do this?</a:t>
            </a:r>
            <a:endParaRPr lang="en-US" sz="3200" dirty="0">
              <a:solidFill>
                <a:srgbClr val="EE3523"/>
              </a:solidFill>
              <a:latin typeface="Arial"/>
              <a:cs typeface="Arial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0" y="6352788"/>
            <a:ext cx="7550726" cy="45719"/>
          </a:xfrm>
          <a:prstGeom prst="rect">
            <a:avLst/>
          </a:prstGeom>
          <a:solidFill>
            <a:srgbClr val="EE3523"/>
          </a:solidFill>
          <a:ln>
            <a:solidFill>
              <a:srgbClr val="EE3523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EE35FF"/>
              </a:solidFill>
            </a:endParaRPr>
          </a:p>
        </p:txBody>
      </p:sp>
      <p:pic>
        <p:nvPicPr>
          <p:cNvPr id="7" name="Picture 6" descr="Logo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5637" y="6352788"/>
            <a:ext cx="892849" cy="535710"/>
          </a:xfrm>
          <a:prstGeom prst="rect">
            <a:avLst/>
          </a:prstGeom>
        </p:spPr>
      </p:pic>
      <p:sp>
        <p:nvSpPr>
          <p:cNvPr id="8" name="Subtitle 2"/>
          <p:cNvSpPr txBox="1">
            <a:spLocks/>
          </p:cNvSpPr>
          <p:nvPr/>
        </p:nvSpPr>
        <p:spPr>
          <a:xfrm>
            <a:off x="1277696" y="6502207"/>
            <a:ext cx="2324485" cy="2786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buClr>
                <a:srgbClr val="EE3523"/>
              </a:buClr>
            </a:pPr>
            <a:r>
              <a:rPr lang="en-US" sz="800" dirty="0">
                <a:latin typeface="Arial"/>
                <a:cs typeface="Arial"/>
              </a:rPr>
              <a:t>©2015 Catapult Health • All Rights Reserved.</a:t>
            </a:r>
            <a:r>
              <a:rPr lang="en-US" sz="800" dirty="0" smtClean="0">
                <a:latin typeface="Arial"/>
                <a:cs typeface="Arial"/>
              </a:rPr>
              <a:t> </a:t>
            </a:r>
            <a:endParaRPr lang="en-US" sz="800" dirty="0">
              <a:latin typeface="Arial"/>
              <a:cs typeface="Arial"/>
            </a:endParaRPr>
          </a:p>
        </p:txBody>
      </p:sp>
      <p:sp>
        <p:nvSpPr>
          <p:cNvPr id="12" name="Title 1"/>
          <p:cNvSpPr txBox="1">
            <a:spLocks/>
          </p:cNvSpPr>
          <p:nvPr/>
        </p:nvSpPr>
        <p:spPr>
          <a:xfrm>
            <a:off x="7510175" y="6257347"/>
            <a:ext cx="1839267" cy="2156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 lnSpcReduction="1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900" dirty="0">
                <a:solidFill>
                  <a:srgbClr val="EE3523"/>
                </a:solidFill>
                <a:latin typeface="Arial"/>
                <a:cs typeface="Arial"/>
              </a:rPr>
              <a:t>C</a:t>
            </a:r>
            <a:r>
              <a:rPr lang="en-US" sz="900" dirty="0" smtClean="0">
                <a:solidFill>
                  <a:srgbClr val="EE3523"/>
                </a:solidFill>
                <a:latin typeface="Arial"/>
                <a:cs typeface="Arial"/>
              </a:rPr>
              <a:t>atapultHealth.com</a:t>
            </a:r>
            <a:endParaRPr lang="en-US" sz="900" dirty="0">
              <a:solidFill>
                <a:srgbClr val="EE3523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1390588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ubtitle 2"/>
          <p:cNvSpPr txBox="1">
            <a:spLocks/>
          </p:cNvSpPr>
          <p:nvPr/>
        </p:nvSpPr>
        <p:spPr>
          <a:xfrm>
            <a:off x="444884" y="952882"/>
            <a:ext cx="8180461" cy="4282135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l">
              <a:lnSpc>
                <a:spcPct val="110000"/>
              </a:lnSpc>
              <a:buClr>
                <a:srgbClr val="EE3523"/>
              </a:buClr>
              <a:buFont typeface="Arial"/>
              <a:buChar char="•"/>
            </a:pPr>
            <a:r>
              <a:rPr lang="en-US" sz="2600" dirty="0" smtClean="0">
                <a:latin typeface="Arial"/>
                <a:cs typeface="Arial"/>
              </a:rPr>
              <a:t>What percentage of your employees are getting their periodic preventive visits with a PCP?</a:t>
            </a:r>
          </a:p>
          <a:p>
            <a:pPr marL="342900" indent="-342900" algn="l">
              <a:lnSpc>
                <a:spcPct val="110000"/>
              </a:lnSpc>
              <a:buClr>
                <a:srgbClr val="EE3523"/>
              </a:buClr>
              <a:buFont typeface="Arial"/>
              <a:buChar char="•"/>
            </a:pPr>
            <a:endParaRPr lang="en-US" sz="1900" dirty="0" smtClean="0">
              <a:latin typeface="Arial"/>
              <a:cs typeface="Arial"/>
            </a:endParaRPr>
          </a:p>
          <a:p>
            <a:pPr marL="342900" indent="-342900" algn="l">
              <a:lnSpc>
                <a:spcPct val="110000"/>
              </a:lnSpc>
              <a:buClr>
                <a:srgbClr val="EE3523"/>
              </a:buClr>
              <a:buFont typeface="Arial"/>
              <a:buChar char="•"/>
            </a:pPr>
            <a:r>
              <a:rPr lang="en-US" sz="2600" dirty="0" smtClean="0">
                <a:latin typeface="Arial"/>
                <a:cs typeface="Arial"/>
              </a:rPr>
              <a:t>When you conduct biometric screenings, what, beyond participation, is defined as success? </a:t>
            </a:r>
          </a:p>
          <a:p>
            <a:pPr marL="342900" indent="-342900" algn="l">
              <a:lnSpc>
                <a:spcPct val="110000"/>
              </a:lnSpc>
              <a:buClr>
                <a:srgbClr val="EE3523"/>
              </a:buClr>
              <a:buFont typeface="Arial"/>
              <a:buChar char="•"/>
            </a:pPr>
            <a:endParaRPr lang="en-US" sz="1900" dirty="0" smtClean="0">
              <a:latin typeface="Arial"/>
              <a:cs typeface="Arial"/>
            </a:endParaRPr>
          </a:p>
          <a:p>
            <a:pPr marL="342900" indent="-342900" algn="l">
              <a:lnSpc>
                <a:spcPct val="110000"/>
              </a:lnSpc>
              <a:buClr>
                <a:srgbClr val="EE3523"/>
              </a:buClr>
              <a:buFont typeface="Arial"/>
              <a:buChar char="•"/>
            </a:pPr>
            <a:r>
              <a:rPr lang="en-US" sz="2600" dirty="0" smtClean="0">
                <a:latin typeface="Arial"/>
                <a:cs typeface="Arial"/>
              </a:rPr>
              <a:t>Why do companies do biometric screenings in the first place? (Hint: Because people don’t get their periodic preventive visits)</a:t>
            </a:r>
          </a:p>
          <a:p>
            <a:pPr marL="342900" indent="-342900" algn="l">
              <a:lnSpc>
                <a:spcPct val="110000"/>
              </a:lnSpc>
              <a:buClr>
                <a:srgbClr val="EE3523"/>
              </a:buClr>
              <a:buFont typeface="Arial"/>
              <a:buChar char="•"/>
            </a:pPr>
            <a:endParaRPr lang="en-US" sz="1900" dirty="0" smtClean="0">
              <a:latin typeface="Arial"/>
              <a:cs typeface="Arial"/>
            </a:endParaRPr>
          </a:p>
          <a:p>
            <a:pPr marL="342900" indent="-342900" algn="l">
              <a:lnSpc>
                <a:spcPct val="110000"/>
              </a:lnSpc>
              <a:buClr>
                <a:srgbClr val="EE3523"/>
              </a:buClr>
              <a:buFont typeface="Arial"/>
              <a:buChar char="•"/>
            </a:pPr>
            <a:r>
              <a:rPr lang="en-US" sz="2600" dirty="0" smtClean="0">
                <a:latin typeface="Arial"/>
                <a:cs typeface="Arial"/>
              </a:rPr>
              <a:t>What percentage of those identified as needing to see a PCP for “out of range” biometrics actually see one in a timely way?  </a:t>
            </a:r>
          </a:p>
          <a:p>
            <a:pPr marL="342900" indent="-342900" algn="l">
              <a:lnSpc>
                <a:spcPct val="110000"/>
              </a:lnSpc>
              <a:buClr>
                <a:srgbClr val="EE3523"/>
              </a:buClr>
              <a:buFont typeface="Arial"/>
              <a:buChar char="•"/>
            </a:pPr>
            <a:endParaRPr lang="en-US" sz="1900" dirty="0">
              <a:latin typeface="Arial"/>
              <a:cs typeface="Arial"/>
            </a:endParaRPr>
          </a:p>
          <a:p>
            <a:pPr marL="342900" indent="-342900" algn="l">
              <a:lnSpc>
                <a:spcPct val="110000"/>
              </a:lnSpc>
              <a:buClr>
                <a:srgbClr val="EE3523"/>
              </a:buClr>
              <a:buFont typeface="Arial"/>
              <a:buChar char="•"/>
            </a:pPr>
            <a:r>
              <a:rPr lang="en-US" sz="2600" dirty="0">
                <a:latin typeface="Arial"/>
                <a:cs typeface="Arial"/>
              </a:rPr>
              <a:t>What percentage of high risk employees are engaging with your disease and health/wellness programs?</a:t>
            </a:r>
          </a:p>
          <a:p>
            <a:pPr marL="342900" indent="-342900" algn="l">
              <a:lnSpc>
                <a:spcPct val="110000"/>
              </a:lnSpc>
              <a:buClr>
                <a:srgbClr val="EE3523"/>
              </a:buClr>
              <a:buFont typeface="Arial"/>
              <a:buChar char="•"/>
            </a:pPr>
            <a:endParaRPr lang="en-US" sz="1900" dirty="0">
              <a:latin typeface="Arial"/>
              <a:cs typeface="Arial"/>
            </a:endParaRPr>
          </a:p>
          <a:p>
            <a:pPr marL="342900" indent="-342900" algn="l">
              <a:lnSpc>
                <a:spcPct val="110000"/>
              </a:lnSpc>
              <a:buClr>
                <a:srgbClr val="EE3523"/>
              </a:buClr>
              <a:buFont typeface="Arial"/>
              <a:buChar char="•"/>
            </a:pPr>
            <a:r>
              <a:rPr lang="en-US" sz="2600" dirty="0">
                <a:latin typeface="Arial"/>
                <a:cs typeface="Arial"/>
              </a:rPr>
              <a:t>What percentage of the “screening” results are re-run by a PCP, either because they don’t receive them or they doubt their accuracy</a:t>
            </a:r>
            <a:r>
              <a:rPr lang="en-US" sz="2600" dirty="0" smtClean="0">
                <a:latin typeface="Arial"/>
                <a:cs typeface="Arial"/>
              </a:rPr>
              <a:t>?</a:t>
            </a:r>
          </a:p>
        </p:txBody>
      </p:sp>
      <p:sp>
        <p:nvSpPr>
          <p:cNvPr id="23" name="Rectangle 22"/>
          <p:cNvSpPr/>
          <p:nvPr/>
        </p:nvSpPr>
        <p:spPr>
          <a:xfrm>
            <a:off x="-1" y="76828"/>
            <a:ext cx="9144001" cy="56972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EE35F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3845" y="99920"/>
            <a:ext cx="8734282" cy="500446"/>
          </a:xfrm>
        </p:spPr>
        <p:txBody>
          <a:bodyPr>
            <a:noAutofit/>
          </a:bodyPr>
          <a:lstStyle/>
          <a:p>
            <a:pPr algn="l"/>
            <a:r>
              <a:rPr lang="en-US" sz="2400" dirty="0" smtClean="0">
                <a:solidFill>
                  <a:srgbClr val="EE3523"/>
                </a:solidFill>
                <a:latin typeface="Arial"/>
                <a:cs typeface="Arial"/>
              </a:rPr>
              <a:t>How’s the Current Paradigm Working for You?</a:t>
            </a:r>
            <a:endParaRPr lang="en-US" sz="2400" dirty="0">
              <a:solidFill>
                <a:srgbClr val="EE3523"/>
              </a:solidFill>
              <a:latin typeface="Arial"/>
              <a:cs typeface="Arial"/>
            </a:endParaRPr>
          </a:p>
        </p:txBody>
      </p:sp>
      <p:sp>
        <p:nvSpPr>
          <p:cNvPr id="15" name="Title 1"/>
          <p:cNvSpPr txBox="1">
            <a:spLocks/>
          </p:cNvSpPr>
          <p:nvPr/>
        </p:nvSpPr>
        <p:spPr>
          <a:xfrm>
            <a:off x="7510175" y="6257347"/>
            <a:ext cx="1839267" cy="2156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 lnSpcReduction="1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900" dirty="0">
                <a:solidFill>
                  <a:srgbClr val="EE3523"/>
                </a:solidFill>
                <a:latin typeface="Arial"/>
                <a:cs typeface="Arial"/>
              </a:rPr>
              <a:t>C</a:t>
            </a:r>
            <a:r>
              <a:rPr lang="en-US" sz="900" dirty="0" smtClean="0">
                <a:solidFill>
                  <a:srgbClr val="EE3523"/>
                </a:solidFill>
                <a:latin typeface="Arial"/>
                <a:cs typeface="Arial"/>
              </a:rPr>
              <a:t>atapultHealth.com</a:t>
            </a:r>
            <a:endParaRPr lang="en-US" sz="900" dirty="0">
              <a:solidFill>
                <a:srgbClr val="EE3523"/>
              </a:solidFill>
              <a:latin typeface="Arial"/>
              <a:cs typeface="Arial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0" y="6352788"/>
            <a:ext cx="7550726" cy="45719"/>
          </a:xfrm>
          <a:prstGeom prst="rect">
            <a:avLst/>
          </a:prstGeom>
          <a:solidFill>
            <a:srgbClr val="EE3523"/>
          </a:solidFill>
          <a:ln>
            <a:solidFill>
              <a:srgbClr val="EE3523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EE35FF"/>
              </a:solidFill>
            </a:endParaRPr>
          </a:p>
        </p:txBody>
      </p:sp>
      <p:cxnSp>
        <p:nvCxnSpPr>
          <p:cNvPr id="27" name="Straight Connector 26"/>
          <p:cNvCxnSpPr/>
          <p:nvPr/>
        </p:nvCxnSpPr>
        <p:spPr>
          <a:xfrm flipV="1">
            <a:off x="1154545" y="6549928"/>
            <a:ext cx="7989455" cy="23091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Rectangle 37"/>
          <p:cNvSpPr/>
          <p:nvPr/>
        </p:nvSpPr>
        <p:spPr>
          <a:xfrm>
            <a:off x="-7698" y="76828"/>
            <a:ext cx="138546" cy="569720"/>
          </a:xfrm>
          <a:prstGeom prst="rect">
            <a:avLst/>
          </a:prstGeom>
          <a:solidFill>
            <a:srgbClr val="EE352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EE35FF"/>
              </a:solidFill>
            </a:endParaRPr>
          </a:p>
        </p:txBody>
      </p:sp>
      <p:pic>
        <p:nvPicPr>
          <p:cNvPr id="12" name="Picture 11" descr="Logo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5637" y="6352788"/>
            <a:ext cx="892849" cy="535710"/>
          </a:xfrm>
          <a:prstGeom prst="rect">
            <a:avLst/>
          </a:prstGeom>
        </p:spPr>
      </p:pic>
      <p:sp>
        <p:nvSpPr>
          <p:cNvPr id="11" name="Subtitle 2"/>
          <p:cNvSpPr txBox="1">
            <a:spLocks/>
          </p:cNvSpPr>
          <p:nvPr/>
        </p:nvSpPr>
        <p:spPr>
          <a:xfrm>
            <a:off x="1277696" y="6502207"/>
            <a:ext cx="2324485" cy="2786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buClr>
                <a:srgbClr val="EE3523"/>
              </a:buClr>
            </a:pPr>
            <a:r>
              <a:rPr lang="en-US" sz="800" dirty="0">
                <a:latin typeface="Arial"/>
                <a:cs typeface="Arial"/>
              </a:rPr>
              <a:t>©2015 Catapult Health • All Rights Reserved.</a:t>
            </a:r>
            <a:r>
              <a:rPr lang="en-US" sz="800" dirty="0" smtClean="0">
                <a:latin typeface="Arial"/>
                <a:cs typeface="Arial"/>
              </a:rPr>
              <a:t> </a:t>
            </a:r>
            <a:endParaRPr lang="en-US" sz="800" dirty="0">
              <a:latin typeface="Arial"/>
              <a:cs typeface="Arial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00126-0A6F-F94A-9859-AA5B42242BD8}" type="slidenum">
              <a:rPr lang="en-US" smtClean="0"/>
              <a:t>2</a:t>
            </a:fld>
            <a:endParaRPr lang="en-US"/>
          </a:p>
        </p:txBody>
      </p:sp>
      <p:sp>
        <p:nvSpPr>
          <p:cNvPr id="13" name="Title 1"/>
          <p:cNvSpPr txBox="1">
            <a:spLocks/>
          </p:cNvSpPr>
          <p:nvPr/>
        </p:nvSpPr>
        <p:spPr>
          <a:xfrm>
            <a:off x="459309" y="5079522"/>
            <a:ext cx="8668818" cy="101072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000" dirty="0" smtClean="0">
                <a:solidFill>
                  <a:srgbClr val="EE3523"/>
                </a:solidFill>
                <a:latin typeface="Arial"/>
                <a:cs typeface="Arial"/>
              </a:rPr>
              <a:t>What are the true costs of your current “screen – refer – PCP visit – retest” paradigm?   (Hint:  About $300, all in)</a:t>
            </a:r>
            <a:endParaRPr lang="en-US" sz="2000" dirty="0">
              <a:solidFill>
                <a:srgbClr val="EE3523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021980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00126-0A6F-F94A-9859-AA5B42242BD8}" type="slidenum">
              <a:rPr lang="en-US" smtClean="0"/>
              <a:t>3</a:t>
            </a:fld>
            <a:endParaRPr lang="en-US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187118" y="3074593"/>
            <a:ext cx="8734282" cy="50044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dirty="0" smtClean="0">
                <a:solidFill>
                  <a:srgbClr val="EE3523"/>
                </a:solidFill>
                <a:latin typeface="Arial"/>
                <a:cs typeface="Arial"/>
              </a:rPr>
              <a:t>There must be a better way.</a:t>
            </a:r>
            <a:endParaRPr lang="en-US" sz="3200" dirty="0">
              <a:solidFill>
                <a:srgbClr val="EE3523"/>
              </a:solidFill>
              <a:latin typeface="Arial"/>
              <a:cs typeface="Arial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0" y="6352788"/>
            <a:ext cx="7550726" cy="45719"/>
          </a:xfrm>
          <a:prstGeom prst="rect">
            <a:avLst/>
          </a:prstGeom>
          <a:solidFill>
            <a:srgbClr val="EE3523"/>
          </a:solidFill>
          <a:ln>
            <a:solidFill>
              <a:srgbClr val="EE3523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EE35FF"/>
              </a:solidFill>
            </a:endParaRPr>
          </a:p>
        </p:txBody>
      </p:sp>
      <p:pic>
        <p:nvPicPr>
          <p:cNvPr id="7" name="Picture 6" descr="Logo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5637" y="6352788"/>
            <a:ext cx="892849" cy="535710"/>
          </a:xfrm>
          <a:prstGeom prst="rect">
            <a:avLst/>
          </a:prstGeom>
        </p:spPr>
      </p:pic>
      <p:sp>
        <p:nvSpPr>
          <p:cNvPr id="8" name="Subtitle 2"/>
          <p:cNvSpPr txBox="1">
            <a:spLocks/>
          </p:cNvSpPr>
          <p:nvPr/>
        </p:nvSpPr>
        <p:spPr>
          <a:xfrm>
            <a:off x="1277696" y="6502207"/>
            <a:ext cx="2324485" cy="2786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buClr>
                <a:srgbClr val="EE3523"/>
              </a:buClr>
            </a:pPr>
            <a:r>
              <a:rPr lang="en-US" sz="800" dirty="0">
                <a:latin typeface="Arial"/>
                <a:cs typeface="Arial"/>
              </a:rPr>
              <a:t>©2015 Catapult Health • All Rights Reserved.</a:t>
            </a:r>
            <a:r>
              <a:rPr lang="en-US" sz="800" dirty="0" smtClean="0">
                <a:latin typeface="Arial"/>
                <a:cs typeface="Arial"/>
              </a:rPr>
              <a:t> </a:t>
            </a:r>
            <a:endParaRPr lang="en-US" sz="800" dirty="0">
              <a:latin typeface="Arial"/>
              <a:cs typeface="Arial"/>
            </a:endParaRPr>
          </a:p>
        </p:txBody>
      </p:sp>
      <p:sp>
        <p:nvSpPr>
          <p:cNvPr id="12" name="Title 1"/>
          <p:cNvSpPr txBox="1">
            <a:spLocks/>
          </p:cNvSpPr>
          <p:nvPr/>
        </p:nvSpPr>
        <p:spPr>
          <a:xfrm>
            <a:off x="7510175" y="6257347"/>
            <a:ext cx="1839267" cy="2156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 lnSpcReduction="1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900" dirty="0">
                <a:solidFill>
                  <a:srgbClr val="EE3523"/>
                </a:solidFill>
                <a:latin typeface="Arial"/>
                <a:cs typeface="Arial"/>
              </a:rPr>
              <a:t>C</a:t>
            </a:r>
            <a:r>
              <a:rPr lang="en-US" sz="900" dirty="0" smtClean="0">
                <a:solidFill>
                  <a:srgbClr val="EE3523"/>
                </a:solidFill>
                <a:latin typeface="Arial"/>
                <a:cs typeface="Arial"/>
              </a:rPr>
              <a:t>atapultHealth.com</a:t>
            </a:r>
            <a:endParaRPr lang="en-US" sz="900" dirty="0">
              <a:solidFill>
                <a:srgbClr val="EE3523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496873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>
            <a:off x="-1" y="76827"/>
            <a:ext cx="9144001" cy="95020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EE35F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3845" y="99920"/>
            <a:ext cx="8734282" cy="500446"/>
          </a:xfrm>
        </p:spPr>
        <p:txBody>
          <a:bodyPr>
            <a:noAutofit/>
          </a:bodyPr>
          <a:lstStyle/>
          <a:p>
            <a:pPr algn="l"/>
            <a:r>
              <a:rPr lang="en-US" sz="2400" dirty="0" smtClean="0">
                <a:solidFill>
                  <a:srgbClr val="EE3523"/>
                </a:solidFill>
                <a:latin typeface="Arial"/>
                <a:cs typeface="Arial"/>
              </a:rPr>
              <a:t/>
            </a:r>
            <a:br>
              <a:rPr lang="en-US" sz="2400" dirty="0" smtClean="0">
                <a:solidFill>
                  <a:srgbClr val="EE3523"/>
                </a:solidFill>
                <a:latin typeface="Arial"/>
                <a:cs typeface="Arial"/>
              </a:rPr>
            </a:br>
            <a:r>
              <a:rPr lang="en-US" sz="2400" dirty="0" smtClean="0">
                <a:solidFill>
                  <a:srgbClr val="EE3523"/>
                </a:solidFill>
                <a:latin typeface="Arial"/>
                <a:cs typeface="Arial"/>
              </a:rPr>
              <a:t>Catapult’s Virtual Preventive Checkup</a:t>
            </a:r>
            <a:br>
              <a:rPr lang="en-US" sz="2400" dirty="0" smtClean="0">
                <a:solidFill>
                  <a:srgbClr val="EE3523"/>
                </a:solidFill>
                <a:latin typeface="Arial"/>
                <a:cs typeface="Arial"/>
              </a:rPr>
            </a:br>
            <a:endParaRPr lang="en-US" sz="2400" dirty="0">
              <a:solidFill>
                <a:srgbClr val="EE3523"/>
              </a:solidFill>
              <a:latin typeface="Arial"/>
              <a:cs typeface="Arial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38584" y="1235924"/>
            <a:ext cx="8180461" cy="5032756"/>
          </a:xfrm>
        </p:spPr>
        <p:txBody>
          <a:bodyPr>
            <a:normAutofit/>
          </a:bodyPr>
          <a:lstStyle/>
          <a:p>
            <a:pPr marL="285750" indent="-285750" algn="l">
              <a:buClr>
                <a:srgbClr val="EE3523"/>
              </a:buClr>
              <a:buFont typeface="Arial"/>
              <a:buChar char="•"/>
            </a:pPr>
            <a:r>
              <a:rPr lang="en-US" sz="1600" dirty="0">
                <a:latin typeface="Arial"/>
                <a:cs typeface="Arial"/>
              </a:rPr>
              <a:t>In-person, immediate, lab accurate diagnostic blood tests (not screening), medical history  and physical measurements performed onsite by Catapult Health employed nurses</a:t>
            </a:r>
          </a:p>
          <a:p>
            <a:pPr algn="l">
              <a:buClr>
                <a:srgbClr val="EE3523"/>
              </a:buClr>
            </a:pPr>
            <a:endParaRPr lang="en-US" sz="1600" dirty="0" smtClean="0">
              <a:latin typeface="Arial"/>
              <a:cs typeface="Arial"/>
            </a:endParaRPr>
          </a:p>
          <a:p>
            <a:pPr marL="285750" indent="-285750" algn="l">
              <a:buClr>
                <a:srgbClr val="EE3523"/>
              </a:buClr>
              <a:buFont typeface="Arial"/>
              <a:buChar char="•"/>
            </a:pPr>
            <a:r>
              <a:rPr lang="en-US" sz="1600" dirty="0" smtClean="0">
                <a:latin typeface="Arial"/>
                <a:cs typeface="Arial"/>
              </a:rPr>
              <a:t>Video clinical consultations at the worksite with a Catapult PCP, minutes after blood test</a:t>
            </a:r>
          </a:p>
          <a:p>
            <a:pPr marL="628650" lvl="1" indent="-171450" algn="l">
              <a:lnSpc>
                <a:spcPct val="110000"/>
              </a:lnSpc>
              <a:buClr>
                <a:srgbClr val="EE3523"/>
              </a:buClr>
              <a:buFont typeface="Lucida Grande"/>
              <a:buChar char="+"/>
            </a:pPr>
            <a:endParaRPr lang="en-US" sz="1100" dirty="0" smtClean="0">
              <a:latin typeface="Arial"/>
              <a:cs typeface="Arial"/>
            </a:endParaRPr>
          </a:p>
          <a:p>
            <a:pPr marL="628650" lvl="1" indent="-171450" algn="l">
              <a:buClr>
                <a:srgbClr val="EE3523"/>
              </a:buClr>
              <a:buFont typeface="Lucida Grande"/>
              <a:buChar char="+"/>
            </a:pPr>
            <a:r>
              <a:rPr lang="en-US" sz="1400" dirty="0" smtClean="0">
                <a:latin typeface="Arial"/>
                <a:cs typeface="Arial"/>
              </a:rPr>
              <a:t>Catapult employs state-licensed, Board Certified </a:t>
            </a:r>
            <a:br>
              <a:rPr lang="en-US" sz="1400" dirty="0" smtClean="0">
                <a:latin typeface="Arial"/>
                <a:cs typeface="Arial"/>
              </a:rPr>
            </a:br>
            <a:r>
              <a:rPr lang="en-US" sz="1400" dirty="0" smtClean="0">
                <a:latin typeface="Arial"/>
                <a:cs typeface="Arial"/>
              </a:rPr>
              <a:t>Nurse Practitioners to review testing results in private </a:t>
            </a:r>
          </a:p>
          <a:p>
            <a:pPr marL="285750" indent="-285750" algn="l">
              <a:lnSpc>
                <a:spcPct val="60000"/>
              </a:lnSpc>
              <a:buClr>
                <a:srgbClr val="EE3523"/>
              </a:buClr>
              <a:buFont typeface="Lucida Grande"/>
              <a:buChar char="+"/>
            </a:pPr>
            <a:endParaRPr lang="en-US" sz="1400" dirty="0" smtClean="0">
              <a:latin typeface="Arial"/>
              <a:cs typeface="Arial"/>
            </a:endParaRPr>
          </a:p>
          <a:p>
            <a:pPr marL="628650" lvl="1" indent="-171450" algn="l">
              <a:buClr>
                <a:srgbClr val="EE3523"/>
              </a:buClr>
              <a:buFont typeface="Lucida Grande"/>
              <a:buChar char="+"/>
            </a:pPr>
            <a:r>
              <a:rPr lang="en-US" sz="1400" dirty="0" smtClean="0">
                <a:latin typeface="Arial"/>
                <a:cs typeface="Arial"/>
              </a:rPr>
              <a:t>The NPs actually diagnose diabetes, hypertension, </a:t>
            </a:r>
            <a:br>
              <a:rPr lang="en-US" sz="1400" dirty="0" smtClean="0">
                <a:latin typeface="Arial"/>
                <a:cs typeface="Arial"/>
              </a:rPr>
            </a:br>
            <a:r>
              <a:rPr lang="en-US" sz="1400" dirty="0" smtClean="0">
                <a:latin typeface="Arial"/>
                <a:cs typeface="Arial"/>
              </a:rPr>
              <a:t>hyperlipidemia and metabolic syndrome</a:t>
            </a:r>
          </a:p>
          <a:p>
            <a:pPr marL="285750" indent="-285750" algn="l">
              <a:lnSpc>
                <a:spcPct val="60000"/>
              </a:lnSpc>
              <a:buClr>
                <a:srgbClr val="EE3523"/>
              </a:buClr>
              <a:buFont typeface="Lucida Grande"/>
              <a:buChar char="+"/>
            </a:pPr>
            <a:endParaRPr lang="en-US" sz="1400" dirty="0" smtClean="0">
              <a:latin typeface="Arial"/>
              <a:cs typeface="Arial"/>
            </a:endParaRPr>
          </a:p>
          <a:p>
            <a:pPr marL="628650" lvl="1" indent="-171450" algn="l">
              <a:lnSpc>
                <a:spcPct val="110000"/>
              </a:lnSpc>
              <a:buClr>
                <a:srgbClr val="EE3523"/>
              </a:buClr>
              <a:buFont typeface="Lucida Grande"/>
              <a:buChar char="+"/>
            </a:pPr>
            <a:r>
              <a:rPr lang="en-US" sz="1400" dirty="0" smtClean="0">
                <a:latin typeface="Arial"/>
                <a:cs typeface="Arial"/>
              </a:rPr>
              <a:t>The NP and participant create an action plan together </a:t>
            </a:r>
          </a:p>
          <a:p>
            <a:pPr marL="342900" indent="-342900" algn="l">
              <a:buClr>
                <a:srgbClr val="EE3523"/>
              </a:buClr>
              <a:buFont typeface="Arial"/>
              <a:buChar char="•"/>
            </a:pPr>
            <a:endParaRPr lang="en-US" sz="1400" dirty="0" smtClean="0">
              <a:latin typeface="Arial"/>
              <a:cs typeface="Arial"/>
            </a:endParaRPr>
          </a:p>
        </p:txBody>
      </p:sp>
      <p:cxnSp>
        <p:nvCxnSpPr>
          <p:cNvPr id="27" name="Straight Connector 26"/>
          <p:cNvCxnSpPr/>
          <p:nvPr/>
        </p:nvCxnSpPr>
        <p:spPr>
          <a:xfrm flipV="1">
            <a:off x="1154545" y="6557625"/>
            <a:ext cx="7989455" cy="23091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Rectangle 37"/>
          <p:cNvSpPr/>
          <p:nvPr/>
        </p:nvSpPr>
        <p:spPr>
          <a:xfrm>
            <a:off x="-7698" y="76827"/>
            <a:ext cx="138546" cy="950207"/>
          </a:xfrm>
          <a:prstGeom prst="rect">
            <a:avLst/>
          </a:prstGeom>
          <a:solidFill>
            <a:srgbClr val="EE352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EE35FF"/>
              </a:solidFill>
            </a:endParaRPr>
          </a:p>
        </p:txBody>
      </p:sp>
      <p:sp>
        <p:nvSpPr>
          <p:cNvPr id="10" name="Subtitle 2"/>
          <p:cNvSpPr txBox="1">
            <a:spLocks/>
          </p:cNvSpPr>
          <p:nvPr/>
        </p:nvSpPr>
        <p:spPr>
          <a:xfrm>
            <a:off x="429490" y="552641"/>
            <a:ext cx="8180461" cy="33251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buClr>
                <a:srgbClr val="EE3523"/>
              </a:buClr>
            </a:pPr>
            <a:r>
              <a:rPr lang="en-US" sz="1400" dirty="0">
                <a:solidFill>
                  <a:srgbClr val="EE3523"/>
                </a:solidFill>
                <a:latin typeface="Arial"/>
                <a:cs typeface="Arial"/>
              </a:rPr>
              <a:t>For less than 1/2 the Cost* of Current Paradigm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00126-0A6F-F94A-9859-AA5B42242BD8}" type="slidenum">
              <a:rPr lang="en-US" smtClean="0"/>
              <a:t>4</a:t>
            </a:fld>
            <a:endParaRPr lang="en-US"/>
          </a:p>
        </p:txBody>
      </p:sp>
      <p:sp>
        <p:nvSpPr>
          <p:cNvPr id="24" name="Title 1"/>
          <p:cNvSpPr txBox="1">
            <a:spLocks/>
          </p:cNvSpPr>
          <p:nvPr/>
        </p:nvSpPr>
        <p:spPr>
          <a:xfrm>
            <a:off x="7510175" y="6257347"/>
            <a:ext cx="1839267" cy="2156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 lnSpcReduction="1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900" dirty="0">
                <a:solidFill>
                  <a:srgbClr val="EE3523"/>
                </a:solidFill>
                <a:latin typeface="Arial"/>
                <a:cs typeface="Arial"/>
              </a:rPr>
              <a:t>C</a:t>
            </a:r>
            <a:r>
              <a:rPr lang="en-US" sz="900" dirty="0" smtClean="0">
                <a:solidFill>
                  <a:srgbClr val="EE3523"/>
                </a:solidFill>
                <a:latin typeface="Arial"/>
                <a:cs typeface="Arial"/>
              </a:rPr>
              <a:t>atapultHealth.com</a:t>
            </a:r>
            <a:endParaRPr lang="en-US" sz="900" dirty="0">
              <a:solidFill>
                <a:srgbClr val="EE3523"/>
              </a:solidFill>
              <a:latin typeface="Arial"/>
              <a:cs typeface="Arial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0" y="6352788"/>
            <a:ext cx="7550726" cy="45719"/>
          </a:xfrm>
          <a:prstGeom prst="rect">
            <a:avLst/>
          </a:prstGeom>
          <a:solidFill>
            <a:srgbClr val="EE3523"/>
          </a:solidFill>
          <a:ln>
            <a:solidFill>
              <a:srgbClr val="EE3523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EE35FF"/>
              </a:solidFill>
            </a:endParaRPr>
          </a:p>
        </p:txBody>
      </p:sp>
      <p:pic>
        <p:nvPicPr>
          <p:cNvPr id="26" name="Picture 25" descr="Logo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5637" y="6352788"/>
            <a:ext cx="892849" cy="535710"/>
          </a:xfrm>
          <a:prstGeom prst="rect">
            <a:avLst/>
          </a:prstGeom>
        </p:spPr>
      </p:pic>
      <p:sp>
        <p:nvSpPr>
          <p:cNvPr id="28" name="Subtitle 2"/>
          <p:cNvSpPr txBox="1">
            <a:spLocks/>
          </p:cNvSpPr>
          <p:nvPr/>
        </p:nvSpPr>
        <p:spPr>
          <a:xfrm>
            <a:off x="1277696" y="6502207"/>
            <a:ext cx="2324485" cy="2786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buClr>
                <a:srgbClr val="EE3523"/>
              </a:buClr>
            </a:pPr>
            <a:r>
              <a:rPr lang="en-US" sz="800" dirty="0">
                <a:latin typeface="Arial"/>
                <a:cs typeface="Arial"/>
              </a:rPr>
              <a:t>©2015 Catapult Health • All Rights Reserved.</a:t>
            </a:r>
            <a:r>
              <a:rPr lang="en-US" sz="800" dirty="0" smtClean="0">
                <a:latin typeface="Arial"/>
                <a:cs typeface="Arial"/>
              </a:rPr>
              <a:t> </a:t>
            </a:r>
            <a:endParaRPr lang="en-US" sz="800" dirty="0">
              <a:latin typeface="Arial"/>
              <a:cs typeface="Arial"/>
            </a:endParaRPr>
          </a:p>
        </p:txBody>
      </p:sp>
      <p:sp>
        <p:nvSpPr>
          <p:cNvPr id="29" name="Subtitle 2"/>
          <p:cNvSpPr txBox="1">
            <a:spLocks/>
          </p:cNvSpPr>
          <p:nvPr/>
        </p:nvSpPr>
        <p:spPr>
          <a:xfrm>
            <a:off x="602603" y="5864829"/>
            <a:ext cx="8180461" cy="33251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buClr>
                <a:srgbClr val="EE3523"/>
              </a:buClr>
            </a:pP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  <a:latin typeface="Arial"/>
                <a:cs typeface="Arial"/>
              </a:rPr>
              <a:t>*  Cost of Current Paradigm:  About 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Arial"/>
                <a:cs typeface="Arial"/>
              </a:rPr>
              <a:t>$50 for biometric screening + ~$250 for PCP visit/tests + ½ day off 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  <a:latin typeface="Arial"/>
                <a:cs typeface="Arial"/>
              </a:rPr>
              <a:t>work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0432348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/>
          <p:cNvSpPr/>
          <p:nvPr/>
        </p:nvSpPr>
        <p:spPr>
          <a:xfrm>
            <a:off x="-1" y="76827"/>
            <a:ext cx="9144001" cy="95020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EE35FF"/>
              </a:solidFill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-7698" y="76827"/>
            <a:ext cx="138546" cy="950207"/>
          </a:xfrm>
          <a:prstGeom prst="rect">
            <a:avLst/>
          </a:prstGeom>
          <a:solidFill>
            <a:srgbClr val="EE352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EE35F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3845" y="313808"/>
            <a:ext cx="8734282" cy="500446"/>
          </a:xfrm>
        </p:spPr>
        <p:txBody>
          <a:bodyPr>
            <a:noAutofit/>
          </a:bodyPr>
          <a:lstStyle/>
          <a:p>
            <a:pPr algn="l"/>
            <a:r>
              <a:rPr lang="en-US" sz="2400" dirty="0" smtClean="0">
                <a:solidFill>
                  <a:srgbClr val="EE3523"/>
                </a:solidFill>
                <a:latin typeface="Arial"/>
                <a:cs typeface="Arial"/>
              </a:rPr>
              <a:t/>
            </a:r>
            <a:br>
              <a:rPr lang="en-US" sz="2400" dirty="0" smtClean="0">
                <a:solidFill>
                  <a:srgbClr val="EE3523"/>
                </a:solidFill>
                <a:latin typeface="Arial"/>
                <a:cs typeface="Arial"/>
              </a:rPr>
            </a:br>
            <a:r>
              <a:rPr lang="en-US" sz="2400" dirty="0" smtClean="0">
                <a:solidFill>
                  <a:srgbClr val="EE3523"/>
                </a:solidFill>
                <a:latin typeface="Arial"/>
                <a:cs typeface="Arial"/>
              </a:rPr>
              <a:t>Catapult’s Virtual Preventive Checkup (continued)</a:t>
            </a:r>
            <a:br>
              <a:rPr lang="en-US" sz="2400" dirty="0" smtClean="0">
                <a:solidFill>
                  <a:srgbClr val="EE3523"/>
                </a:solidFill>
                <a:latin typeface="Arial"/>
                <a:cs typeface="Arial"/>
              </a:rPr>
            </a:br>
            <a:endParaRPr lang="en-US" sz="2400" dirty="0">
              <a:solidFill>
                <a:srgbClr val="EE3523"/>
              </a:solidFill>
              <a:latin typeface="Arial"/>
              <a:cs typeface="Arial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38584" y="1243764"/>
            <a:ext cx="8180461" cy="5032756"/>
          </a:xfrm>
        </p:spPr>
        <p:txBody>
          <a:bodyPr>
            <a:normAutofit/>
          </a:bodyPr>
          <a:lstStyle/>
          <a:p>
            <a:pPr marL="342900" indent="-342900" algn="l">
              <a:buClr>
                <a:srgbClr val="EE3523"/>
              </a:buClr>
              <a:buFont typeface="Arial"/>
              <a:buChar char="•"/>
            </a:pPr>
            <a:r>
              <a:rPr lang="en-US" sz="1600" dirty="0">
                <a:latin typeface="Arial"/>
                <a:cs typeface="Arial"/>
              </a:rPr>
              <a:t>Warm handoff by a Catapult Nurse Practitioner, including a secure e-fax of tests/measurement results, to: </a:t>
            </a:r>
          </a:p>
          <a:p>
            <a:pPr marL="628650" lvl="1" indent="-171450" algn="l">
              <a:buClr>
                <a:srgbClr val="EE3523"/>
              </a:buClr>
              <a:buFont typeface="Lucida Grande"/>
              <a:buChar char="+"/>
            </a:pPr>
            <a:endParaRPr lang="en-US" sz="1000" dirty="0">
              <a:latin typeface="Arial"/>
              <a:cs typeface="Arial"/>
            </a:endParaRPr>
          </a:p>
          <a:p>
            <a:pPr marL="628650" lvl="1" indent="-171450" algn="l">
              <a:buClr>
                <a:srgbClr val="EE3523"/>
              </a:buClr>
              <a:buFont typeface="Lucida Grande"/>
              <a:buChar char="+"/>
            </a:pPr>
            <a:r>
              <a:rPr lang="en-US" sz="1400" dirty="0">
                <a:latin typeface="Arial"/>
                <a:cs typeface="Arial"/>
              </a:rPr>
              <a:t>Each participant’s regular PCP, or hands-on assistance in finding a new PCP and setting an appointment with a network PCP for prescriptions and ongoing care, as appropriate</a:t>
            </a:r>
          </a:p>
          <a:p>
            <a:pPr marL="628650" lvl="1" indent="-171450" algn="l">
              <a:lnSpc>
                <a:spcPct val="60000"/>
              </a:lnSpc>
              <a:buClr>
                <a:srgbClr val="EE3523"/>
              </a:buClr>
              <a:buFont typeface="Lucida Grande"/>
              <a:buChar char="+"/>
            </a:pPr>
            <a:endParaRPr lang="en-US" sz="1400" dirty="0">
              <a:latin typeface="Arial"/>
              <a:cs typeface="Arial"/>
            </a:endParaRPr>
          </a:p>
          <a:p>
            <a:pPr marL="628650" lvl="1" indent="-171450" algn="l">
              <a:buClr>
                <a:srgbClr val="EE3523"/>
              </a:buClr>
              <a:buFont typeface="Lucida Grande"/>
              <a:buChar char="+"/>
            </a:pPr>
            <a:r>
              <a:rPr lang="en-US" sz="1400" dirty="0">
                <a:latin typeface="Arial"/>
                <a:cs typeface="Arial"/>
              </a:rPr>
              <a:t>Immediate secure e-fax to PCPs and data feeds to employer disease management &amp; wellness coaches </a:t>
            </a:r>
            <a:br>
              <a:rPr lang="en-US" sz="1400" dirty="0">
                <a:latin typeface="Arial"/>
                <a:cs typeface="Arial"/>
              </a:rPr>
            </a:br>
            <a:r>
              <a:rPr lang="en-US" sz="1400" dirty="0">
                <a:latin typeface="Arial"/>
                <a:cs typeface="Arial"/>
              </a:rPr>
              <a:t>(with permission)</a:t>
            </a:r>
          </a:p>
          <a:p>
            <a:pPr marL="628650" lvl="1" indent="-171450" algn="l">
              <a:lnSpc>
                <a:spcPct val="60000"/>
              </a:lnSpc>
              <a:buClr>
                <a:srgbClr val="EE3523"/>
              </a:buClr>
              <a:buFont typeface="Lucida Grande"/>
              <a:buChar char="+"/>
            </a:pPr>
            <a:endParaRPr lang="en-US" sz="1400" dirty="0">
              <a:latin typeface="Arial"/>
              <a:cs typeface="Arial"/>
            </a:endParaRPr>
          </a:p>
          <a:p>
            <a:pPr marL="628650" lvl="1" indent="-171450" algn="l">
              <a:lnSpc>
                <a:spcPct val="60000"/>
              </a:lnSpc>
              <a:buClr>
                <a:srgbClr val="EE3523"/>
              </a:buClr>
              <a:buFont typeface="Lucida Grande"/>
              <a:buChar char="+"/>
            </a:pPr>
            <a:r>
              <a:rPr lang="en-US" sz="1400" dirty="0">
                <a:latin typeface="Arial"/>
                <a:cs typeface="Arial"/>
              </a:rPr>
              <a:t>Employer and/or carrier wellness and condition management programs</a:t>
            </a:r>
          </a:p>
          <a:p>
            <a:pPr marL="342900" indent="-342900" algn="l">
              <a:buClr>
                <a:srgbClr val="EE3523"/>
              </a:buClr>
              <a:buFont typeface="Arial"/>
              <a:buChar char="•"/>
            </a:pPr>
            <a:endParaRPr lang="en-US" sz="1400" dirty="0" smtClean="0">
              <a:latin typeface="Arial"/>
              <a:cs typeface="Arial"/>
            </a:endParaRPr>
          </a:p>
          <a:p>
            <a:pPr marL="342900" indent="-342900" algn="l">
              <a:buClr>
                <a:srgbClr val="EE3523"/>
              </a:buClr>
              <a:buFont typeface="Arial"/>
              <a:buChar char="•"/>
            </a:pPr>
            <a:r>
              <a:rPr lang="en-US" sz="1600" dirty="0" smtClean="0">
                <a:latin typeface="Arial"/>
                <a:cs typeface="Arial"/>
              </a:rPr>
              <a:t>Total </a:t>
            </a:r>
            <a:r>
              <a:rPr lang="en-US" sz="1600" dirty="0">
                <a:latin typeface="Arial"/>
                <a:cs typeface="Arial"/>
              </a:rPr>
              <a:t>Elapsed Checkup Time:  30 minutes, including diagnostic testing, measurements, and 10-12 minute clinical consultation with the Nurse Practitioner</a:t>
            </a:r>
          </a:p>
          <a:p>
            <a:pPr marL="342900" indent="-342900" algn="l">
              <a:buClr>
                <a:srgbClr val="EE3523"/>
              </a:buClr>
              <a:buFont typeface="Arial"/>
              <a:buChar char="•"/>
            </a:pPr>
            <a:endParaRPr lang="en-US" sz="1600" dirty="0">
              <a:latin typeface="Arial"/>
              <a:cs typeface="Arial"/>
            </a:endParaRPr>
          </a:p>
          <a:p>
            <a:pPr marL="342900" indent="-342900" algn="l">
              <a:buClr>
                <a:srgbClr val="EE3523"/>
              </a:buClr>
              <a:buFont typeface="Arial"/>
              <a:buChar char="•"/>
            </a:pPr>
            <a:r>
              <a:rPr lang="en-US" sz="1600" dirty="0">
                <a:latin typeface="Arial"/>
                <a:cs typeface="Arial"/>
              </a:rPr>
              <a:t>Same day and next day follow-up by the Nurse Practitioner for high-risk participants</a:t>
            </a:r>
          </a:p>
          <a:p>
            <a:pPr marL="342900" indent="-342900" algn="l">
              <a:buClr>
                <a:srgbClr val="EE3523"/>
              </a:buClr>
              <a:buFont typeface="Arial"/>
              <a:buChar char="•"/>
            </a:pPr>
            <a:endParaRPr lang="en-US" sz="1600" dirty="0">
              <a:latin typeface="Arial"/>
              <a:cs typeface="Arial"/>
            </a:endParaRPr>
          </a:p>
          <a:p>
            <a:pPr marL="342900" indent="-342900" algn="l">
              <a:buClr>
                <a:srgbClr val="EE3523"/>
              </a:buClr>
              <a:buFont typeface="Arial"/>
              <a:buChar char="•"/>
            </a:pPr>
            <a:r>
              <a:rPr lang="en-US" sz="1600" dirty="0">
                <a:latin typeface="Arial"/>
                <a:cs typeface="Arial"/>
              </a:rPr>
              <a:t>COSTS: $130, billed direct to the health plan as a Preventive Checkup vs. ~$300 for a traditional biometric screening &amp; in-office preventive checkup</a:t>
            </a:r>
          </a:p>
        </p:txBody>
      </p:sp>
      <p:cxnSp>
        <p:nvCxnSpPr>
          <p:cNvPr id="27" name="Straight Connector 26"/>
          <p:cNvCxnSpPr/>
          <p:nvPr/>
        </p:nvCxnSpPr>
        <p:spPr>
          <a:xfrm flipV="1">
            <a:off x="1154545" y="6557625"/>
            <a:ext cx="7989455" cy="23091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00126-0A6F-F94A-9859-AA5B42242BD8}" type="slidenum">
              <a:rPr lang="en-US" smtClean="0"/>
              <a:t>5</a:t>
            </a:fld>
            <a:endParaRPr lang="en-US"/>
          </a:p>
        </p:txBody>
      </p:sp>
      <p:sp>
        <p:nvSpPr>
          <p:cNvPr id="19" name="Title 1"/>
          <p:cNvSpPr txBox="1">
            <a:spLocks/>
          </p:cNvSpPr>
          <p:nvPr/>
        </p:nvSpPr>
        <p:spPr>
          <a:xfrm>
            <a:off x="7510175" y="6257347"/>
            <a:ext cx="1839267" cy="2156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 lnSpcReduction="1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900" dirty="0">
                <a:solidFill>
                  <a:srgbClr val="EE3523"/>
                </a:solidFill>
                <a:latin typeface="Arial"/>
                <a:cs typeface="Arial"/>
              </a:rPr>
              <a:t>C</a:t>
            </a:r>
            <a:r>
              <a:rPr lang="en-US" sz="900" dirty="0" smtClean="0">
                <a:solidFill>
                  <a:srgbClr val="EE3523"/>
                </a:solidFill>
                <a:latin typeface="Arial"/>
                <a:cs typeface="Arial"/>
              </a:rPr>
              <a:t>atapultHealth.com</a:t>
            </a:r>
            <a:endParaRPr lang="en-US" sz="900" dirty="0">
              <a:solidFill>
                <a:srgbClr val="EE3523"/>
              </a:solidFill>
              <a:latin typeface="Arial"/>
              <a:cs typeface="Arial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0" y="6352788"/>
            <a:ext cx="7550726" cy="45719"/>
          </a:xfrm>
          <a:prstGeom prst="rect">
            <a:avLst/>
          </a:prstGeom>
          <a:solidFill>
            <a:srgbClr val="EE3523"/>
          </a:solidFill>
          <a:ln>
            <a:solidFill>
              <a:srgbClr val="EE3523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EE35FF"/>
              </a:solidFill>
            </a:endParaRPr>
          </a:p>
        </p:txBody>
      </p:sp>
      <p:pic>
        <p:nvPicPr>
          <p:cNvPr id="21" name="Picture 20" descr="Logo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5637" y="6352788"/>
            <a:ext cx="892849" cy="535710"/>
          </a:xfrm>
          <a:prstGeom prst="rect">
            <a:avLst/>
          </a:prstGeom>
        </p:spPr>
      </p:pic>
      <p:sp>
        <p:nvSpPr>
          <p:cNvPr id="22" name="Subtitle 2"/>
          <p:cNvSpPr txBox="1">
            <a:spLocks/>
          </p:cNvSpPr>
          <p:nvPr/>
        </p:nvSpPr>
        <p:spPr>
          <a:xfrm>
            <a:off x="1277696" y="6502207"/>
            <a:ext cx="2324485" cy="2786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buClr>
                <a:srgbClr val="EE3523"/>
              </a:buClr>
            </a:pPr>
            <a:r>
              <a:rPr lang="en-US" sz="800" dirty="0">
                <a:latin typeface="Arial"/>
                <a:cs typeface="Arial"/>
              </a:rPr>
              <a:t>©2015 Catapult Health • All Rights Reserved.</a:t>
            </a:r>
            <a:r>
              <a:rPr lang="en-US" sz="800" dirty="0" smtClean="0">
                <a:latin typeface="Arial"/>
                <a:cs typeface="Arial"/>
              </a:rPr>
              <a:t> </a:t>
            </a:r>
            <a:endParaRPr lang="en-US" sz="80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8094472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ubtitle 2"/>
          <p:cNvSpPr>
            <a:spLocks noGrp="1"/>
          </p:cNvSpPr>
          <p:nvPr>
            <p:ph type="subTitle" idx="1"/>
          </p:nvPr>
        </p:nvSpPr>
        <p:spPr>
          <a:xfrm>
            <a:off x="453978" y="950588"/>
            <a:ext cx="8180461" cy="5032756"/>
          </a:xfrm>
        </p:spPr>
        <p:txBody>
          <a:bodyPr>
            <a:normAutofit/>
          </a:bodyPr>
          <a:lstStyle/>
          <a:p>
            <a:pPr marL="342900" indent="-342900" algn="l">
              <a:buClr>
                <a:srgbClr val="EE3523"/>
              </a:buClr>
              <a:buFont typeface="Arial"/>
              <a:buChar char="•"/>
            </a:pPr>
            <a:r>
              <a:rPr lang="en-US" sz="1600" b="1" dirty="0" smtClean="0">
                <a:solidFill>
                  <a:srgbClr val="EE3523"/>
                </a:solidFill>
                <a:latin typeface="Arial"/>
                <a:cs typeface="Arial"/>
              </a:rPr>
              <a:t>AS </a:t>
            </a:r>
            <a:r>
              <a:rPr lang="en-US" sz="1600" b="1" dirty="0">
                <a:solidFill>
                  <a:srgbClr val="EE3523"/>
                </a:solidFill>
                <a:latin typeface="Arial"/>
                <a:cs typeface="Arial"/>
              </a:rPr>
              <a:t>YOU KNOW</a:t>
            </a:r>
            <a:r>
              <a:rPr lang="en-US" sz="1600" b="1" dirty="0" smtClean="0">
                <a:solidFill>
                  <a:srgbClr val="EE3523"/>
                </a:solidFill>
                <a:latin typeface="Arial"/>
                <a:cs typeface="Arial"/>
              </a:rPr>
              <a:t>,</a:t>
            </a:r>
          </a:p>
          <a:p>
            <a:pPr algn="l">
              <a:buClr>
                <a:srgbClr val="EE3523"/>
              </a:buClr>
            </a:pPr>
            <a:r>
              <a:rPr lang="en-US" sz="1600" dirty="0">
                <a:latin typeface="Arial"/>
                <a:cs typeface="Arial"/>
              </a:rPr>
              <a:t>	</a:t>
            </a:r>
            <a:r>
              <a:rPr lang="en-US" sz="1600" dirty="0" smtClean="0">
                <a:latin typeface="Arial"/>
                <a:cs typeface="Arial"/>
              </a:rPr>
              <a:t>~</a:t>
            </a:r>
            <a:r>
              <a:rPr lang="en-US" sz="1600" dirty="0">
                <a:latin typeface="Arial"/>
                <a:cs typeface="Arial"/>
              </a:rPr>
              <a:t>75% of your employees and their adult spouses are overweight or obese and 1/2 </a:t>
            </a:r>
            <a:r>
              <a:rPr lang="en-US" sz="1600" dirty="0" smtClean="0">
                <a:latin typeface="Arial"/>
                <a:cs typeface="Arial"/>
              </a:rPr>
              <a:t>	have </a:t>
            </a:r>
            <a:r>
              <a:rPr lang="en-US" sz="1600" dirty="0">
                <a:latin typeface="Arial"/>
                <a:cs typeface="Arial"/>
              </a:rPr>
              <a:t>a </a:t>
            </a:r>
            <a:r>
              <a:rPr lang="en-US" sz="1600" dirty="0" smtClean="0">
                <a:latin typeface="Arial"/>
                <a:cs typeface="Arial"/>
              </a:rPr>
              <a:t>chronic </a:t>
            </a:r>
            <a:r>
              <a:rPr lang="en-US" sz="1600" dirty="0">
                <a:latin typeface="Arial"/>
                <a:cs typeface="Arial"/>
              </a:rPr>
              <a:t>cardiovascular-related condition like metabolic syndrome, diabetes, </a:t>
            </a:r>
            <a:r>
              <a:rPr lang="en-US" sz="1600" dirty="0" smtClean="0">
                <a:latin typeface="Arial"/>
                <a:cs typeface="Arial"/>
              </a:rPr>
              <a:t>	hypertension or hyperlipidemia</a:t>
            </a:r>
            <a:endParaRPr lang="en-US" sz="1600" dirty="0">
              <a:latin typeface="Arial"/>
              <a:cs typeface="Arial"/>
            </a:endParaRPr>
          </a:p>
          <a:p>
            <a:pPr marL="342900" indent="-342900" algn="l">
              <a:buClr>
                <a:srgbClr val="EE3523"/>
              </a:buClr>
              <a:buFont typeface="Arial"/>
              <a:buChar char="•"/>
            </a:pPr>
            <a:endParaRPr lang="en-US" sz="1600" dirty="0">
              <a:latin typeface="Arial"/>
              <a:cs typeface="Arial"/>
            </a:endParaRPr>
          </a:p>
          <a:p>
            <a:pPr marL="342900" indent="-342900" algn="l">
              <a:buClr>
                <a:srgbClr val="EE3523"/>
              </a:buClr>
              <a:buFont typeface="Arial"/>
              <a:buChar char="•"/>
            </a:pPr>
            <a:r>
              <a:rPr lang="en-US" sz="1600" b="1" dirty="0">
                <a:solidFill>
                  <a:srgbClr val="EE3523"/>
                </a:solidFill>
                <a:latin typeface="Arial"/>
                <a:cs typeface="Arial"/>
              </a:rPr>
              <a:t>AS YOU KNOW, </a:t>
            </a:r>
            <a:r>
              <a:rPr lang="en-US" sz="1600" dirty="0" smtClean="0">
                <a:latin typeface="Arial"/>
                <a:cs typeface="Arial"/>
              </a:rPr>
              <a:t/>
            </a:r>
            <a:br>
              <a:rPr lang="en-US" sz="1600" dirty="0" smtClean="0">
                <a:latin typeface="Arial"/>
                <a:cs typeface="Arial"/>
              </a:rPr>
            </a:br>
            <a:r>
              <a:rPr lang="en-US" sz="1600" dirty="0" smtClean="0">
                <a:latin typeface="Arial"/>
                <a:cs typeface="Arial"/>
              </a:rPr>
              <a:t>	most </a:t>
            </a:r>
            <a:r>
              <a:rPr lang="en-US" sz="1600" dirty="0">
                <a:latin typeface="Arial"/>
                <a:cs typeface="Arial"/>
              </a:rPr>
              <a:t>of them are not up-to-date on their Preventive Checkups, despite Checkups </a:t>
            </a:r>
            <a:r>
              <a:rPr lang="en-US" sz="1600" dirty="0" smtClean="0">
                <a:latin typeface="Arial"/>
                <a:cs typeface="Arial"/>
              </a:rPr>
              <a:t>	being </a:t>
            </a:r>
            <a:r>
              <a:rPr lang="en-US" sz="1600" dirty="0">
                <a:latin typeface="Arial"/>
                <a:cs typeface="Arial"/>
              </a:rPr>
              <a:t>free </a:t>
            </a:r>
            <a:r>
              <a:rPr lang="en-US" sz="1600" dirty="0" smtClean="0">
                <a:latin typeface="Arial"/>
                <a:cs typeface="Arial"/>
              </a:rPr>
              <a:t>and </a:t>
            </a:r>
            <a:r>
              <a:rPr lang="en-US" sz="1600" dirty="0">
                <a:latin typeface="Arial"/>
                <a:cs typeface="Arial"/>
              </a:rPr>
              <a:t>pushed by your current wellness program efforts</a:t>
            </a:r>
            <a:endParaRPr lang="en-US" sz="1600" dirty="0" smtClean="0">
              <a:latin typeface="Arial"/>
              <a:cs typeface="Arial"/>
            </a:endParaRPr>
          </a:p>
          <a:p>
            <a:pPr marL="342900" indent="-342900" algn="l">
              <a:buClr>
                <a:srgbClr val="EE3523"/>
              </a:buClr>
              <a:buFont typeface="Arial"/>
              <a:buChar char="•"/>
            </a:pPr>
            <a:endParaRPr lang="en-US" sz="1600" dirty="0" smtClean="0">
              <a:latin typeface="Arial"/>
              <a:cs typeface="Arial"/>
            </a:endParaRPr>
          </a:p>
          <a:p>
            <a:pPr marL="342900" indent="-342900" algn="l">
              <a:buClr>
                <a:srgbClr val="EE3523"/>
              </a:buClr>
              <a:buFont typeface="Arial"/>
              <a:buChar char="•"/>
            </a:pPr>
            <a:r>
              <a:rPr lang="en-US" sz="1600" b="1" dirty="0">
                <a:solidFill>
                  <a:srgbClr val="EE3523"/>
                </a:solidFill>
                <a:latin typeface="Arial"/>
                <a:cs typeface="Arial"/>
              </a:rPr>
              <a:t>AS YOU KNOW,</a:t>
            </a:r>
            <a:endParaRPr lang="en-US" sz="1600" b="1" dirty="0" smtClean="0">
              <a:solidFill>
                <a:srgbClr val="EE3523"/>
              </a:solidFill>
              <a:latin typeface="Arial"/>
              <a:cs typeface="Arial"/>
            </a:endParaRPr>
          </a:p>
          <a:p>
            <a:pPr marL="628650" lvl="1" indent="-171450" algn="l">
              <a:buClr>
                <a:srgbClr val="EE3523"/>
              </a:buClr>
              <a:buFont typeface="Lucida Grande"/>
              <a:buChar char="+"/>
            </a:pPr>
            <a:endParaRPr lang="en-US" sz="1000" dirty="0" smtClean="0">
              <a:latin typeface="Arial"/>
              <a:cs typeface="Arial"/>
            </a:endParaRPr>
          </a:p>
          <a:p>
            <a:pPr marL="628650" lvl="1" indent="-171450" algn="l">
              <a:lnSpc>
                <a:spcPct val="60000"/>
              </a:lnSpc>
              <a:buClr>
                <a:srgbClr val="EE3523"/>
              </a:buClr>
              <a:buFont typeface="Lucida Grande"/>
              <a:buChar char="+"/>
            </a:pPr>
            <a:r>
              <a:rPr lang="en-US" sz="1400" b="1" dirty="0" smtClean="0">
                <a:solidFill>
                  <a:srgbClr val="EE3523"/>
                </a:solidFill>
                <a:latin typeface="Arial"/>
                <a:cs typeface="Arial"/>
              </a:rPr>
              <a:t>37</a:t>
            </a:r>
            <a:r>
              <a:rPr lang="en-US" sz="1400" b="1" dirty="0">
                <a:solidFill>
                  <a:srgbClr val="EE3523"/>
                </a:solidFill>
                <a:latin typeface="Arial"/>
                <a:cs typeface="Arial"/>
              </a:rPr>
              <a:t>% </a:t>
            </a:r>
            <a:r>
              <a:rPr lang="en-US" sz="1400" dirty="0">
                <a:latin typeface="Arial"/>
                <a:cs typeface="Arial"/>
              </a:rPr>
              <a:t>of adults have pre-diabetes (89% of them don’t know they have it)</a:t>
            </a:r>
          </a:p>
          <a:p>
            <a:pPr marL="628650" lvl="1" indent="-171450" algn="l">
              <a:lnSpc>
                <a:spcPct val="60000"/>
              </a:lnSpc>
              <a:buClr>
                <a:srgbClr val="EE3523"/>
              </a:buClr>
              <a:buFont typeface="Lucida Grande"/>
              <a:buChar char="+"/>
            </a:pPr>
            <a:endParaRPr lang="en-US" sz="1400" dirty="0">
              <a:latin typeface="Arial"/>
              <a:cs typeface="Arial"/>
            </a:endParaRPr>
          </a:p>
          <a:p>
            <a:pPr marL="628650" lvl="1" indent="-171450" algn="l">
              <a:lnSpc>
                <a:spcPct val="60000"/>
              </a:lnSpc>
              <a:buClr>
                <a:srgbClr val="EE3523"/>
              </a:buClr>
              <a:buFont typeface="Lucida Grande"/>
              <a:buChar char="+"/>
            </a:pPr>
            <a:r>
              <a:rPr lang="en-US" sz="1400" b="1" dirty="0">
                <a:solidFill>
                  <a:srgbClr val="EE3523"/>
                </a:solidFill>
                <a:latin typeface="Arial"/>
                <a:cs typeface="Arial"/>
              </a:rPr>
              <a:t>12.3% </a:t>
            </a:r>
            <a:r>
              <a:rPr lang="en-US" sz="1400" dirty="0">
                <a:latin typeface="Arial"/>
                <a:cs typeface="Arial"/>
              </a:rPr>
              <a:t>of adults have diabetes (28% of them don’t know they have it)</a:t>
            </a:r>
          </a:p>
          <a:p>
            <a:pPr marL="628650" lvl="1" indent="-171450" algn="l">
              <a:lnSpc>
                <a:spcPct val="60000"/>
              </a:lnSpc>
              <a:buClr>
                <a:srgbClr val="EE3523"/>
              </a:buClr>
              <a:buFont typeface="Lucida Grande"/>
              <a:buChar char="+"/>
            </a:pPr>
            <a:endParaRPr lang="en-US" sz="1400" dirty="0">
              <a:latin typeface="Arial"/>
              <a:cs typeface="Arial"/>
            </a:endParaRPr>
          </a:p>
          <a:p>
            <a:pPr marL="628650" lvl="1" indent="-171450" algn="l">
              <a:lnSpc>
                <a:spcPct val="60000"/>
              </a:lnSpc>
              <a:buClr>
                <a:srgbClr val="EE3523"/>
              </a:buClr>
              <a:buFont typeface="Lucida Grande"/>
              <a:buChar char="+"/>
            </a:pPr>
            <a:r>
              <a:rPr lang="en-US" sz="1400" b="1" dirty="0" smtClean="0">
                <a:solidFill>
                  <a:srgbClr val="EE3523"/>
                </a:solidFill>
                <a:latin typeface="Arial"/>
                <a:cs typeface="Arial"/>
              </a:rPr>
              <a:t>81</a:t>
            </a:r>
            <a:r>
              <a:rPr lang="en-US" sz="1400" b="1" dirty="0" smtClean="0">
                <a:solidFill>
                  <a:srgbClr val="EE3523"/>
                </a:solidFill>
                <a:latin typeface="Arial"/>
                <a:cs typeface="Arial"/>
              </a:rPr>
              <a:t>% </a:t>
            </a:r>
            <a:r>
              <a:rPr lang="en-US" sz="1400" dirty="0">
                <a:latin typeface="Arial"/>
                <a:cs typeface="Arial"/>
              </a:rPr>
              <a:t>of diabetics who know they have it, don’t have it under control</a:t>
            </a:r>
          </a:p>
          <a:p>
            <a:pPr marL="628650" lvl="1" indent="-171450" algn="l">
              <a:lnSpc>
                <a:spcPct val="60000"/>
              </a:lnSpc>
              <a:buClr>
                <a:srgbClr val="EE3523"/>
              </a:buClr>
              <a:buFont typeface="Lucida Grande"/>
              <a:buChar char="+"/>
            </a:pPr>
            <a:endParaRPr lang="en-US" sz="1400" dirty="0">
              <a:latin typeface="Arial"/>
              <a:cs typeface="Arial"/>
            </a:endParaRPr>
          </a:p>
          <a:p>
            <a:pPr marL="628650" lvl="1" indent="-171450" algn="l">
              <a:lnSpc>
                <a:spcPct val="60000"/>
              </a:lnSpc>
              <a:buClr>
                <a:srgbClr val="EE3523"/>
              </a:buClr>
              <a:buFont typeface="Lucida Grande"/>
              <a:buChar char="+"/>
            </a:pPr>
            <a:r>
              <a:rPr lang="en-US" sz="1400" b="1" dirty="0">
                <a:solidFill>
                  <a:srgbClr val="EE3523"/>
                </a:solidFill>
                <a:latin typeface="Arial"/>
                <a:cs typeface="Arial"/>
              </a:rPr>
              <a:t>29% </a:t>
            </a:r>
            <a:r>
              <a:rPr lang="en-US" sz="1400" dirty="0">
                <a:latin typeface="Arial"/>
                <a:cs typeface="Arial"/>
              </a:rPr>
              <a:t>of adults have hypertension (53% of them don’t know they have it)</a:t>
            </a:r>
          </a:p>
          <a:p>
            <a:pPr marL="628650" lvl="1" indent="-171450" algn="l">
              <a:lnSpc>
                <a:spcPct val="60000"/>
              </a:lnSpc>
              <a:buClr>
                <a:srgbClr val="EE3523"/>
              </a:buClr>
              <a:buFont typeface="Lucida Grande"/>
              <a:buChar char="+"/>
            </a:pPr>
            <a:endParaRPr lang="en-US" sz="1400" dirty="0">
              <a:latin typeface="Arial"/>
              <a:cs typeface="Arial"/>
            </a:endParaRPr>
          </a:p>
          <a:p>
            <a:pPr marL="628650" lvl="1" indent="-171450" algn="l">
              <a:lnSpc>
                <a:spcPct val="60000"/>
              </a:lnSpc>
              <a:buClr>
                <a:srgbClr val="EE3523"/>
              </a:buClr>
              <a:buFont typeface="Lucida Grande"/>
              <a:buChar char="+"/>
            </a:pPr>
            <a:r>
              <a:rPr lang="en-US" sz="1400" b="1" dirty="0">
                <a:solidFill>
                  <a:srgbClr val="EE3523"/>
                </a:solidFill>
                <a:latin typeface="Arial"/>
                <a:cs typeface="Arial"/>
              </a:rPr>
              <a:t>48% </a:t>
            </a:r>
            <a:r>
              <a:rPr lang="en-US" sz="1400" dirty="0">
                <a:latin typeface="Arial"/>
                <a:cs typeface="Arial"/>
              </a:rPr>
              <a:t>of </a:t>
            </a:r>
            <a:r>
              <a:rPr lang="en-US" sz="1400" dirty="0" smtClean="0">
                <a:latin typeface="Arial"/>
                <a:cs typeface="Arial"/>
              </a:rPr>
              <a:t>hypertensive individuals </a:t>
            </a:r>
            <a:r>
              <a:rPr lang="en-US" sz="1400" dirty="0">
                <a:latin typeface="Arial"/>
                <a:cs typeface="Arial"/>
              </a:rPr>
              <a:t>who know they have it, don’t have it under </a:t>
            </a:r>
            <a:r>
              <a:rPr lang="en-US" sz="1400" dirty="0" smtClean="0">
                <a:latin typeface="Arial"/>
                <a:cs typeface="Arial"/>
              </a:rPr>
              <a:t>control</a:t>
            </a:r>
            <a:endParaRPr lang="en-US" sz="1400" dirty="0">
              <a:latin typeface="Arial"/>
              <a:cs typeface="Arial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-1" y="76828"/>
            <a:ext cx="9144001" cy="56972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EE35F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3845" y="99920"/>
            <a:ext cx="8734282" cy="500446"/>
          </a:xfrm>
        </p:spPr>
        <p:txBody>
          <a:bodyPr>
            <a:noAutofit/>
          </a:bodyPr>
          <a:lstStyle/>
          <a:p>
            <a:pPr algn="l"/>
            <a:r>
              <a:rPr lang="en-US" sz="2400" dirty="0">
                <a:solidFill>
                  <a:srgbClr val="EE3523"/>
                </a:solidFill>
                <a:latin typeface="Arial"/>
                <a:cs typeface="Arial"/>
              </a:rPr>
              <a:t>Here’s Why You Should Do </a:t>
            </a:r>
            <a:r>
              <a:rPr lang="en-US" sz="2400" dirty="0" smtClean="0">
                <a:solidFill>
                  <a:srgbClr val="EE3523"/>
                </a:solidFill>
                <a:latin typeface="Arial"/>
                <a:cs typeface="Arial"/>
              </a:rPr>
              <a:t>This …</a:t>
            </a:r>
            <a:endParaRPr lang="en-US" sz="2400" dirty="0">
              <a:solidFill>
                <a:srgbClr val="EE3523"/>
              </a:solidFill>
              <a:latin typeface="Arial"/>
              <a:cs typeface="Arial"/>
            </a:endParaRPr>
          </a:p>
        </p:txBody>
      </p:sp>
      <p:cxnSp>
        <p:nvCxnSpPr>
          <p:cNvPr id="27" name="Straight Connector 26"/>
          <p:cNvCxnSpPr/>
          <p:nvPr/>
        </p:nvCxnSpPr>
        <p:spPr>
          <a:xfrm flipV="1">
            <a:off x="1154545" y="6557625"/>
            <a:ext cx="7989455" cy="23091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Rectangle 37"/>
          <p:cNvSpPr/>
          <p:nvPr/>
        </p:nvSpPr>
        <p:spPr>
          <a:xfrm>
            <a:off x="-7698" y="76828"/>
            <a:ext cx="138546" cy="569720"/>
          </a:xfrm>
          <a:prstGeom prst="rect">
            <a:avLst/>
          </a:prstGeom>
          <a:solidFill>
            <a:srgbClr val="EE352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EE35FF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00126-0A6F-F94A-9859-AA5B42242BD8}" type="slidenum">
              <a:rPr lang="en-US" smtClean="0"/>
              <a:t>6</a:t>
            </a:fld>
            <a:endParaRPr lang="en-US"/>
          </a:p>
        </p:txBody>
      </p:sp>
      <p:sp>
        <p:nvSpPr>
          <p:cNvPr id="18" name="Title 1"/>
          <p:cNvSpPr txBox="1">
            <a:spLocks/>
          </p:cNvSpPr>
          <p:nvPr/>
        </p:nvSpPr>
        <p:spPr>
          <a:xfrm>
            <a:off x="7510175" y="6257347"/>
            <a:ext cx="1839267" cy="2156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 lnSpcReduction="1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900" dirty="0">
                <a:solidFill>
                  <a:srgbClr val="EE3523"/>
                </a:solidFill>
                <a:latin typeface="Arial"/>
                <a:cs typeface="Arial"/>
              </a:rPr>
              <a:t>C</a:t>
            </a:r>
            <a:r>
              <a:rPr lang="en-US" sz="900" dirty="0" smtClean="0">
                <a:solidFill>
                  <a:srgbClr val="EE3523"/>
                </a:solidFill>
                <a:latin typeface="Arial"/>
                <a:cs typeface="Arial"/>
              </a:rPr>
              <a:t>atapultHealth.com</a:t>
            </a:r>
            <a:endParaRPr lang="en-US" sz="900" dirty="0">
              <a:solidFill>
                <a:srgbClr val="EE3523"/>
              </a:solidFill>
              <a:latin typeface="Arial"/>
              <a:cs typeface="Arial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0" y="6352788"/>
            <a:ext cx="7550726" cy="45719"/>
          </a:xfrm>
          <a:prstGeom prst="rect">
            <a:avLst/>
          </a:prstGeom>
          <a:solidFill>
            <a:srgbClr val="EE3523"/>
          </a:solidFill>
          <a:ln>
            <a:solidFill>
              <a:srgbClr val="EE3523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EE35FF"/>
              </a:solidFill>
            </a:endParaRPr>
          </a:p>
        </p:txBody>
      </p:sp>
      <p:pic>
        <p:nvPicPr>
          <p:cNvPr id="20" name="Picture 19" descr="Logo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5637" y="6352788"/>
            <a:ext cx="892849" cy="535710"/>
          </a:xfrm>
          <a:prstGeom prst="rect">
            <a:avLst/>
          </a:prstGeom>
        </p:spPr>
      </p:pic>
      <p:sp>
        <p:nvSpPr>
          <p:cNvPr id="21" name="Subtitle 2"/>
          <p:cNvSpPr txBox="1">
            <a:spLocks/>
          </p:cNvSpPr>
          <p:nvPr/>
        </p:nvSpPr>
        <p:spPr>
          <a:xfrm>
            <a:off x="1277696" y="6502207"/>
            <a:ext cx="2324485" cy="2786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buClr>
                <a:srgbClr val="EE3523"/>
              </a:buClr>
            </a:pPr>
            <a:r>
              <a:rPr lang="en-US" sz="800" dirty="0">
                <a:latin typeface="Arial"/>
                <a:cs typeface="Arial"/>
              </a:rPr>
              <a:t>©2015 Catapult Health • All Rights Reserved.</a:t>
            </a:r>
            <a:r>
              <a:rPr lang="en-US" sz="800" dirty="0" smtClean="0">
                <a:latin typeface="Arial"/>
                <a:cs typeface="Arial"/>
              </a:rPr>
              <a:t> </a:t>
            </a:r>
            <a:endParaRPr lang="en-US" sz="80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2960598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ubtitle 2"/>
          <p:cNvSpPr>
            <a:spLocks noGrp="1"/>
          </p:cNvSpPr>
          <p:nvPr>
            <p:ph type="subTitle" idx="1"/>
          </p:nvPr>
        </p:nvSpPr>
        <p:spPr>
          <a:xfrm>
            <a:off x="453978" y="950588"/>
            <a:ext cx="8180461" cy="5032756"/>
          </a:xfrm>
        </p:spPr>
        <p:txBody>
          <a:bodyPr>
            <a:normAutofit/>
          </a:bodyPr>
          <a:lstStyle/>
          <a:p>
            <a:pPr marL="342900" indent="-342900" algn="l">
              <a:buClr>
                <a:srgbClr val="EE3523"/>
              </a:buClr>
              <a:buFont typeface="Arial"/>
              <a:buChar char="•"/>
            </a:pPr>
            <a:r>
              <a:rPr lang="en-US" sz="1600" b="1" dirty="0">
                <a:solidFill>
                  <a:srgbClr val="FF0000"/>
                </a:solidFill>
                <a:latin typeface="Arial"/>
                <a:cs typeface="Arial"/>
              </a:rPr>
              <a:t>People today are expecting medical services to become more virtual and convenient</a:t>
            </a:r>
            <a:r>
              <a:rPr lang="en-US" sz="1600" dirty="0">
                <a:latin typeface="Arial"/>
                <a:cs typeface="Arial"/>
              </a:rPr>
              <a:t>, just like other consumer services (“What took you so long?” </a:t>
            </a:r>
            <a:r>
              <a:rPr lang="en-US" sz="1600" dirty="0" err="1">
                <a:latin typeface="Arial"/>
                <a:cs typeface="Arial"/>
              </a:rPr>
              <a:t>Millennials</a:t>
            </a:r>
            <a:r>
              <a:rPr lang="en-US" sz="1600" dirty="0">
                <a:latin typeface="Arial"/>
                <a:cs typeface="Arial"/>
              </a:rPr>
              <a:t> ask).</a:t>
            </a:r>
          </a:p>
          <a:p>
            <a:pPr marL="342900" indent="-342900" algn="l">
              <a:buClr>
                <a:srgbClr val="EE3523"/>
              </a:buClr>
              <a:buFont typeface="Arial"/>
              <a:buChar char="•"/>
            </a:pPr>
            <a:endParaRPr lang="en-US" sz="1600" dirty="0">
              <a:latin typeface="Arial"/>
              <a:cs typeface="Arial"/>
            </a:endParaRPr>
          </a:p>
          <a:p>
            <a:pPr marL="342900" indent="-342900" algn="l">
              <a:buClr>
                <a:srgbClr val="EE3523"/>
              </a:buClr>
              <a:buFont typeface="Arial"/>
              <a:buChar char="•"/>
            </a:pPr>
            <a:r>
              <a:rPr lang="en-US" sz="1600" b="1" dirty="0">
                <a:solidFill>
                  <a:srgbClr val="FF0000"/>
                </a:solidFill>
                <a:latin typeface="Arial"/>
                <a:cs typeface="Arial"/>
              </a:rPr>
              <a:t>“I DON’T WANT TO TAKE OFF WORK” </a:t>
            </a:r>
            <a:r>
              <a:rPr lang="en-US" sz="1600" dirty="0">
                <a:latin typeface="Arial"/>
                <a:cs typeface="Arial"/>
              </a:rPr>
              <a:t>if I can do this in 30 minutes or less AT work!</a:t>
            </a:r>
            <a:r>
              <a:rPr lang="en-US" sz="1600" dirty="0" smtClean="0">
                <a:latin typeface="Arial"/>
                <a:cs typeface="Arial"/>
              </a:rPr>
              <a:t>”</a:t>
            </a:r>
          </a:p>
          <a:p>
            <a:pPr marL="342900" indent="-342900" algn="l">
              <a:buClr>
                <a:srgbClr val="EE3523"/>
              </a:buClr>
              <a:buFont typeface="Arial"/>
              <a:buChar char="•"/>
            </a:pPr>
            <a:endParaRPr lang="en-US" sz="1600" dirty="0">
              <a:latin typeface="Arial"/>
              <a:cs typeface="Arial"/>
            </a:endParaRPr>
          </a:p>
          <a:p>
            <a:pPr marL="342900" indent="-342900" algn="l">
              <a:buClr>
                <a:srgbClr val="EE3523"/>
              </a:buClr>
              <a:buFont typeface="Arial"/>
              <a:buChar char="•"/>
            </a:pPr>
            <a:r>
              <a:rPr lang="en-US" sz="1600" b="1" dirty="0" smtClean="0">
                <a:solidFill>
                  <a:srgbClr val="FF0000"/>
                </a:solidFill>
                <a:latin typeface="Arial"/>
                <a:cs typeface="Arial"/>
              </a:rPr>
              <a:t>Current approaches to addressing the lack of Preventive Checkups aren’t working.</a:t>
            </a:r>
            <a:endParaRPr lang="en-US" sz="1600" b="1" dirty="0">
              <a:solidFill>
                <a:srgbClr val="FF0000"/>
              </a:solidFill>
              <a:latin typeface="Arial"/>
              <a:cs typeface="Arial"/>
            </a:endParaRPr>
          </a:p>
          <a:p>
            <a:pPr marL="342900" indent="-342900" algn="l">
              <a:buClr>
                <a:srgbClr val="EE3523"/>
              </a:buClr>
              <a:buFont typeface="Arial"/>
              <a:buChar char="•"/>
            </a:pPr>
            <a:endParaRPr lang="en-US" sz="1400" dirty="0">
              <a:latin typeface="Arial"/>
              <a:cs typeface="Arial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-1" y="76828"/>
            <a:ext cx="9144001" cy="56972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EE35F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3845" y="99920"/>
            <a:ext cx="8734282" cy="500446"/>
          </a:xfrm>
        </p:spPr>
        <p:txBody>
          <a:bodyPr>
            <a:noAutofit/>
          </a:bodyPr>
          <a:lstStyle/>
          <a:p>
            <a:pPr algn="l"/>
            <a:r>
              <a:rPr lang="en-US" sz="2400" dirty="0">
                <a:solidFill>
                  <a:srgbClr val="EE3523"/>
                </a:solidFill>
                <a:latin typeface="Arial"/>
                <a:cs typeface="Arial"/>
              </a:rPr>
              <a:t>Here’s Why You Should Do </a:t>
            </a:r>
            <a:r>
              <a:rPr lang="en-US" sz="2400" dirty="0" smtClean="0">
                <a:solidFill>
                  <a:srgbClr val="EE3523"/>
                </a:solidFill>
                <a:latin typeface="Arial"/>
                <a:cs typeface="Arial"/>
              </a:rPr>
              <a:t>This (continued) …</a:t>
            </a:r>
            <a:endParaRPr lang="en-US" sz="2400" dirty="0">
              <a:solidFill>
                <a:srgbClr val="EE3523"/>
              </a:solidFill>
              <a:latin typeface="Arial"/>
              <a:cs typeface="Arial"/>
            </a:endParaRPr>
          </a:p>
        </p:txBody>
      </p:sp>
      <p:cxnSp>
        <p:nvCxnSpPr>
          <p:cNvPr id="27" name="Straight Connector 26"/>
          <p:cNvCxnSpPr/>
          <p:nvPr/>
        </p:nvCxnSpPr>
        <p:spPr>
          <a:xfrm flipV="1">
            <a:off x="1154545" y="6557625"/>
            <a:ext cx="7989455" cy="23091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Rectangle 37"/>
          <p:cNvSpPr/>
          <p:nvPr/>
        </p:nvSpPr>
        <p:spPr>
          <a:xfrm>
            <a:off x="-7698" y="76828"/>
            <a:ext cx="138546" cy="569720"/>
          </a:xfrm>
          <a:prstGeom prst="rect">
            <a:avLst/>
          </a:prstGeom>
          <a:solidFill>
            <a:srgbClr val="EE352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EE35FF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00126-0A6F-F94A-9859-AA5B42242BD8}" type="slidenum">
              <a:rPr lang="en-US" smtClean="0"/>
              <a:t>7</a:t>
            </a:fld>
            <a:endParaRPr lang="en-US"/>
          </a:p>
        </p:txBody>
      </p:sp>
      <p:sp>
        <p:nvSpPr>
          <p:cNvPr id="18" name="Title 1"/>
          <p:cNvSpPr txBox="1">
            <a:spLocks/>
          </p:cNvSpPr>
          <p:nvPr/>
        </p:nvSpPr>
        <p:spPr>
          <a:xfrm>
            <a:off x="7510175" y="6257347"/>
            <a:ext cx="1839267" cy="2156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 lnSpcReduction="1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900" dirty="0">
                <a:solidFill>
                  <a:srgbClr val="EE3523"/>
                </a:solidFill>
                <a:latin typeface="Arial"/>
                <a:cs typeface="Arial"/>
              </a:rPr>
              <a:t>C</a:t>
            </a:r>
            <a:r>
              <a:rPr lang="en-US" sz="900" dirty="0" smtClean="0">
                <a:solidFill>
                  <a:srgbClr val="EE3523"/>
                </a:solidFill>
                <a:latin typeface="Arial"/>
                <a:cs typeface="Arial"/>
              </a:rPr>
              <a:t>atapultHealth.com</a:t>
            </a:r>
            <a:endParaRPr lang="en-US" sz="900" dirty="0">
              <a:solidFill>
                <a:srgbClr val="EE3523"/>
              </a:solidFill>
              <a:latin typeface="Arial"/>
              <a:cs typeface="Arial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0" y="6352788"/>
            <a:ext cx="7550726" cy="45719"/>
          </a:xfrm>
          <a:prstGeom prst="rect">
            <a:avLst/>
          </a:prstGeom>
          <a:solidFill>
            <a:srgbClr val="EE3523"/>
          </a:solidFill>
          <a:ln>
            <a:solidFill>
              <a:srgbClr val="EE3523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EE35FF"/>
              </a:solidFill>
            </a:endParaRPr>
          </a:p>
        </p:txBody>
      </p:sp>
      <p:pic>
        <p:nvPicPr>
          <p:cNvPr id="20" name="Picture 19" descr="Logo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5637" y="6352788"/>
            <a:ext cx="892849" cy="535710"/>
          </a:xfrm>
          <a:prstGeom prst="rect">
            <a:avLst/>
          </a:prstGeom>
        </p:spPr>
      </p:pic>
      <p:sp>
        <p:nvSpPr>
          <p:cNvPr id="21" name="Subtitle 2"/>
          <p:cNvSpPr txBox="1">
            <a:spLocks/>
          </p:cNvSpPr>
          <p:nvPr/>
        </p:nvSpPr>
        <p:spPr>
          <a:xfrm>
            <a:off x="1277696" y="6502207"/>
            <a:ext cx="2324485" cy="2786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buClr>
                <a:srgbClr val="EE3523"/>
              </a:buClr>
            </a:pPr>
            <a:r>
              <a:rPr lang="en-US" sz="800" dirty="0">
                <a:latin typeface="Arial"/>
                <a:cs typeface="Arial"/>
              </a:rPr>
              <a:t>©2015 Catapult Health • All Rights Reserved.</a:t>
            </a:r>
            <a:r>
              <a:rPr lang="en-US" sz="800" dirty="0" smtClean="0">
                <a:latin typeface="Arial"/>
                <a:cs typeface="Arial"/>
              </a:rPr>
              <a:t> </a:t>
            </a:r>
            <a:endParaRPr lang="en-US" sz="80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1629284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ubtitle 2"/>
          <p:cNvSpPr>
            <a:spLocks noGrp="1"/>
          </p:cNvSpPr>
          <p:nvPr>
            <p:ph type="subTitle" idx="1"/>
          </p:nvPr>
        </p:nvSpPr>
        <p:spPr>
          <a:xfrm>
            <a:off x="453978" y="885797"/>
            <a:ext cx="8180461" cy="5447920"/>
          </a:xfrm>
        </p:spPr>
        <p:txBody>
          <a:bodyPr>
            <a:normAutofit lnSpcReduction="10000"/>
          </a:bodyPr>
          <a:lstStyle/>
          <a:p>
            <a:pPr marL="342900" indent="-342900" algn="l">
              <a:buClr>
                <a:srgbClr val="EE3523"/>
              </a:buClr>
              <a:buFont typeface="Arial"/>
              <a:buChar char="•"/>
            </a:pPr>
            <a:r>
              <a:rPr lang="en-US" sz="1600" b="1" dirty="0">
                <a:solidFill>
                  <a:srgbClr val="EE3523"/>
                </a:solidFill>
                <a:latin typeface="Arial"/>
                <a:cs typeface="Arial"/>
              </a:rPr>
              <a:t>100% </a:t>
            </a:r>
            <a:r>
              <a:rPr lang="en-US" sz="1600" dirty="0">
                <a:latin typeface="Arial"/>
                <a:cs typeface="Arial"/>
              </a:rPr>
              <a:t>of those who get a Virtual Preventive Checkup meet in private with a Primary Care Provider (PCP) — a Board Certified Nurse Practitioner.  Everyone receives a clinical consultation on one’s results, including new, definitive DIAGNOSES</a:t>
            </a:r>
          </a:p>
          <a:p>
            <a:pPr marL="342900" indent="-342900" algn="l">
              <a:buClr>
                <a:srgbClr val="EE3523"/>
              </a:buClr>
              <a:buFont typeface="Arial"/>
              <a:buChar char="•"/>
            </a:pPr>
            <a:endParaRPr lang="en-US" sz="1600" dirty="0">
              <a:latin typeface="Arial"/>
              <a:cs typeface="Arial"/>
            </a:endParaRPr>
          </a:p>
          <a:p>
            <a:pPr marL="342900" indent="-342900" algn="l">
              <a:buClr>
                <a:srgbClr val="EE3523"/>
              </a:buClr>
              <a:buFont typeface="Arial"/>
              <a:buChar char="•"/>
            </a:pPr>
            <a:r>
              <a:rPr lang="en-US" sz="1600" b="1" dirty="0">
                <a:solidFill>
                  <a:srgbClr val="EE3523"/>
                </a:solidFill>
                <a:latin typeface="Arial"/>
                <a:cs typeface="Arial"/>
              </a:rPr>
              <a:t>100% </a:t>
            </a:r>
            <a:r>
              <a:rPr lang="en-US" sz="1600" dirty="0" smtClean="0">
                <a:latin typeface="Arial"/>
                <a:cs typeface="Arial"/>
              </a:rPr>
              <a:t>of </a:t>
            </a:r>
            <a:r>
              <a:rPr lang="en-US" sz="1600" dirty="0">
                <a:latin typeface="Arial"/>
                <a:cs typeface="Arial"/>
              </a:rPr>
              <a:t>the undiagnosed get diagnosed, with fasting, lab-accurate tests (HbA1c, Glucose, Cholesterol/LDL/HDL, Triglycerides, Liver Function) physical measurements (BMI, abdominal size, blood pressure) and medical history, including family history (Catapult is a Medical Provider)</a:t>
            </a:r>
          </a:p>
          <a:p>
            <a:pPr marL="342900" indent="-342900" algn="l">
              <a:buClr>
                <a:srgbClr val="EE3523"/>
              </a:buClr>
              <a:buFont typeface="Arial"/>
              <a:buChar char="•"/>
            </a:pPr>
            <a:endParaRPr lang="en-US" sz="1600" dirty="0">
              <a:latin typeface="Arial"/>
              <a:cs typeface="Arial"/>
            </a:endParaRPr>
          </a:p>
          <a:p>
            <a:pPr marL="342900" indent="-342900" algn="l">
              <a:buClr>
                <a:srgbClr val="EE3523"/>
              </a:buClr>
              <a:buFont typeface="Arial"/>
              <a:buChar char="•"/>
            </a:pPr>
            <a:r>
              <a:rPr lang="en-US" sz="1600" b="1" dirty="0">
                <a:solidFill>
                  <a:srgbClr val="EE3523"/>
                </a:solidFill>
                <a:latin typeface="Arial"/>
                <a:cs typeface="Arial"/>
              </a:rPr>
              <a:t>100% </a:t>
            </a:r>
            <a:r>
              <a:rPr lang="en-US" sz="1600" dirty="0" smtClean="0">
                <a:latin typeface="Arial"/>
                <a:cs typeface="Arial"/>
              </a:rPr>
              <a:t>of </a:t>
            </a:r>
            <a:r>
              <a:rPr lang="en-US" sz="1600" dirty="0">
                <a:latin typeface="Arial"/>
                <a:cs typeface="Arial"/>
              </a:rPr>
              <a:t>the undiagnosed and “out of control already-diagnosed” get an immediate, effective referral to their PCP or a new PCP for treatment, including an immediate secure E-fax of </a:t>
            </a:r>
            <a:r>
              <a:rPr lang="en-US" sz="1600" dirty="0" smtClean="0">
                <a:latin typeface="Arial"/>
                <a:cs typeface="Arial"/>
              </a:rPr>
              <a:t>results</a:t>
            </a:r>
          </a:p>
          <a:p>
            <a:pPr marL="342900" indent="-342900" algn="l">
              <a:buClr>
                <a:srgbClr val="EE3523"/>
              </a:buClr>
              <a:buFont typeface="Arial"/>
              <a:buChar char="•"/>
            </a:pPr>
            <a:endParaRPr lang="en-US" sz="1600" dirty="0" smtClean="0">
              <a:latin typeface="Arial"/>
              <a:cs typeface="Arial"/>
            </a:endParaRPr>
          </a:p>
          <a:p>
            <a:pPr marL="342900" indent="-342900" algn="l">
              <a:buClr>
                <a:srgbClr val="EE3523"/>
              </a:buClr>
              <a:buFont typeface="Arial"/>
              <a:buChar char="•"/>
            </a:pPr>
            <a:r>
              <a:rPr lang="en-US" sz="1600" b="1" dirty="0" smtClean="0">
                <a:solidFill>
                  <a:srgbClr val="FF0000"/>
                </a:solidFill>
                <a:latin typeface="Arial"/>
                <a:cs typeface="Arial"/>
              </a:rPr>
              <a:t>100%</a:t>
            </a:r>
            <a:r>
              <a:rPr lang="en-US" sz="1600" dirty="0" smtClean="0">
                <a:latin typeface="Arial"/>
                <a:cs typeface="Arial"/>
              </a:rPr>
              <a:t> of re</a:t>
            </a:r>
            <a:r>
              <a:rPr lang="en-US" sz="1600" dirty="0" smtClean="0">
                <a:latin typeface="Arial"/>
                <a:cs typeface="Arial"/>
              </a:rPr>
              <a:t>peat </a:t>
            </a:r>
            <a:r>
              <a:rPr lang="en-US" sz="1600" dirty="0">
                <a:latin typeface="Arial"/>
                <a:cs typeface="Arial"/>
              </a:rPr>
              <a:t>lab tests at the PCP are unnecessary and largely do not </a:t>
            </a:r>
            <a:r>
              <a:rPr lang="en-US" sz="1600" dirty="0" smtClean="0">
                <a:latin typeface="Arial"/>
                <a:cs typeface="Arial"/>
              </a:rPr>
              <a:t>happen (Catapult’s </a:t>
            </a:r>
            <a:r>
              <a:rPr lang="en-US" sz="1600" dirty="0">
                <a:latin typeface="Arial"/>
                <a:cs typeface="Arial"/>
              </a:rPr>
              <a:t>blood test results </a:t>
            </a:r>
            <a:r>
              <a:rPr lang="en-US" sz="1600" dirty="0" smtClean="0">
                <a:latin typeface="Arial"/>
                <a:cs typeface="Arial"/>
              </a:rPr>
              <a:t>lab-quality and diagnostic)</a:t>
            </a:r>
            <a:endParaRPr lang="en-US" sz="1600" dirty="0">
              <a:latin typeface="Arial"/>
              <a:cs typeface="Arial"/>
            </a:endParaRPr>
          </a:p>
          <a:p>
            <a:pPr marL="342900" indent="-342900" algn="l">
              <a:buClr>
                <a:srgbClr val="EE3523"/>
              </a:buClr>
              <a:buFont typeface="Arial"/>
              <a:buChar char="•"/>
            </a:pPr>
            <a:endParaRPr lang="en-US" sz="1600" dirty="0">
              <a:latin typeface="Arial"/>
              <a:cs typeface="Arial"/>
            </a:endParaRPr>
          </a:p>
          <a:p>
            <a:pPr marL="342900" indent="-342900" algn="l">
              <a:buClr>
                <a:srgbClr val="EE3523"/>
              </a:buClr>
              <a:buFont typeface="Arial"/>
              <a:buChar char="•"/>
            </a:pPr>
            <a:r>
              <a:rPr lang="en-US" sz="1600" b="1" dirty="0" smtClean="0">
                <a:solidFill>
                  <a:srgbClr val="FF0000"/>
                </a:solidFill>
                <a:latin typeface="Arial"/>
                <a:cs typeface="Arial"/>
              </a:rPr>
              <a:t>40%-86% </a:t>
            </a:r>
            <a:r>
              <a:rPr lang="en-US" sz="1600" dirty="0" smtClean="0">
                <a:latin typeface="Arial"/>
                <a:cs typeface="Arial"/>
              </a:rPr>
              <a:t>of </a:t>
            </a:r>
            <a:r>
              <a:rPr lang="en-US" sz="1600" dirty="0" smtClean="0">
                <a:latin typeface="Arial"/>
                <a:cs typeface="Arial"/>
              </a:rPr>
              <a:t>NP referred members enroll in</a:t>
            </a:r>
            <a:r>
              <a:rPr lang="en-US" sz="1600" dirty="0" smtClean="0">
                <a:latin typeface="Arial"/>
                <a:cs typeface="Arial"/>
              </a:rPr>
              <a:t> </a:t>
            </a:r>
            <a:r>
              <a:rPr lang="en-US" sz="1600" dirty="0">
                <a:latin typeface="Arial"/>
                <a:cs typeface="Arial"/>
              </a:rPr>
              <a:t>your lifestyle &amp; condition management </a:t>
            </a:r>
            <a:r>
              <a:rPr lang="en-US" sz="1600" dirty="0" smtClean="0">
                <a:latin typeface="Arial"/>
                <a:cs typeface="Arial"/>
              </a:rPr>
              <a:t>programs</a:t>
            </a:r>
            <a:endParaRPr lang="en-US" sz="1600" dirty="0">
              <a:latin typeface="Arial"/>
              <a:cs typeface="Arial"/>
            </a:endParaRPr>
          </a:p>
          <a:p>
            <a:pPr marL="342900" indent="-342900" algn="l">
              <a:buClr>
                <a:srgbClr val="EE3523"/>
              </a:buClr>
              <a:buFont typeface="Arial"/>
              <a:buChar char="•"/>
            </a:pPr>
            <a:endParaRPr lang="en-US" sz="1600" dirty="0">
              <a:latin typeface="Arial"/>
              <a:cs typeface="Arial"/>
            </a:endParaRPr>
          </a:p>
          <a:p>
            <a:pPr marL="342900" indent="-342900" algn="l">
              <a:buClr>
                <a:srgbClr val="EE3523"/>
              </a:buClr>
              <a:buFont typeface="Arial"/>
              <a:buChar char="•"/>
            </a:pPr>
            <a:r>
              <a:rPr lang="en-US" sz="1600" b="1" dirty="0" smtClean="0">
                <a:solidFill>
                  <a:srgbClr val="FF0000"/>
                </a:solidFill>
                <a:latin typeface="Arial"/>
                <a:cs typeface="Arial"/>
              </a:rPr>
              <a:t>ONE</a:t>
            </a:r>
            <a:r>
              <a:rPr lang="en-US" sz="1600" dirty="0" smtClean="0">
                <a:latin typeface="Arial"/>
                <a:cs typeface="Arial"/>
              </a:rPr>
              <a:t> financial incentive, </a:t>
            </a:r>
            <a:r>
              <a:rPr lang="en-US" sz="1600" dirty="0">
                <a:latin typeface="Arial"/>
                <a:cs typeface="Arial"/>
              </a:rPr>
              <a:t>vs. </a:t>
            </a:r>
            <a:r>
              <a:rPr lang="en-US" sz="1600" dirty="0" smtClean="0">
                <a:latin typeface="Arial"/>
                <a:cs typeface="Arial"/>
              </a:rPr>
              <a:t>two </a:t>
            </a:r>
            <a:r>
              <a:rPr lang="en-US" sz="1600" dirty="0" smtClean="0">
                <a:latin typeface="Arial"/>
                <a:cs typeface="Arial"/>
              </a:rPr>
              <a:t>(one </a:t>
            </a:r>
            <a:r>
              <a:rPr lang="en-US" sz="1600" dirty="0">
                <a:latin typeface="Arial"/>
                <a:cs typeface="Arial"/>
              </a:rPr>
              <a:t>for biometrics and one for getting a preventive check-up)</a:t>
            </a:r>
          </a:p>
          <a:p>
            <a:pPr marL="342900" indent="-342900" algn="l">
              <a:buClr>
                <a:srgbClr val="EE3523"/>
              </a:buClr>
              <a:buFont typeface="Arial"/>
              <a:buChar char="•"/>
            </a:pPr>
            <a:endParaRPr lang="en-US" sz="1400" dirty="0">
              <a:latin typeface="Arial"/>
              <a:cs typeface="Arial"/>
            </a:endParaRPr>
          </a:p>
          <a:p>
            <a:pPr marL="342900" indent="-342900" algn="l">
              <a:buClr>
                <a:srgbClr val="EE3523"/>
              </a:buClr>
              <a:buFont typeface="Arial"/>
              <a:buChar char="•"/>
            </a:pPr>
            <a:endParaRPr lang="en-US" sz="1400" dirty="0">
              <a:latin typeface="Arial"/>
              <a:cs typeface="Arial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-1" y="76828"/>
            <a:ext cx="9144001" cy="56972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EE35F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3845" y="99920"/>
            <a:ext cx="8734282" cy="500446"/>
          </a:xfrm>
        </p:spPr>
        <p:txBody>
          <a:bodyPr>
            <a:noAutofit/>
          </a:bodyPr>
          <a:lstStyle/>
          <a:p>
            <a:pPr algn="l"/>
            <a:r>
              <a:rPr lang="en-US" sz="2400" dirty="0">
                <a:solidFill>
                  <a:srgbClr val="EE3523"/>
                </a:solidFill>
                <a:latin typeface="Arial"/>
                <a:cs typeface="Arial"/>
              </a:rPr>
              <a:t/>
            </a:r>
            <a:br>
              <a:rPr lang="en-US" sz="2400" dirty="0">
                <a:solidFill>
                  <a:srgbClr val="EE3523"/>
                </a:solidFill>
                <a:latin typeface="Arial"/>
                <a:cs typeface="Arial"/>
              </a:rPr>
            </a:br>
            <a:r>
              <a:rPr lang="en-US" sz="2400" dirty="0">
                <a:solidFill>
                  <a:srgbClr val="EE3523"/>
                </a:solidFill>
                <a:latin typeface="Arial"/>
                <a:cs typeface="Arial"/>
              </a:rPr>
              <a:t>And </a:t>
            </a:r>
            <a:r>
              <a:rPr lang="en-US" sz="2400" dirty="0" smtClean="0">
                <a:solidFill>
                  <a:srgbClr val="EE3523"/>
                </a:solidFill>
                <a:latin typeface="Arial"/>
                <a:cs typeface="Arial"/>
              </a:rPr>
              <a:t>Here’s How </a:t>
            </a:r>
            <a:r>
              <a:rPr lang="en-US" sz="2400" dirty="0">
                <a:solidFill>
                  <a:srgbClr val="EE3523"/>
                </a:solidFill>
                <a:latin typeface="Arial"/>
                <a:cs typeface="Arial"/>
              </a:rPr>
              <a:t>Catapult Health Solves For These </a:t>
            </a:r>
            <a:r>
              <a:rPr lang="en-US" sz="2400" dirty="0" smtClean="0">
                <a:solidFill>
                  <a:srgbClr val="EE3523"/>
                </a:solidFill>
                <a:latin typeface="Arial"/>
                <a:cs typeface="Arial"/>
              </a:rPr>
              <a:t>Challenges</a:t>
            </a:r>
            <a:br>
              <a:rPr lang="en-US" sz="2400" dirty="0" smtClean="0">
                <a:solidFill>
                  <a:srgbClr val="EE3523"/>
                </a:solidFill>
                <a:latin typeface="Arial"/>
                <a:cs typeface="Arial"/>
              </a:rPr>
            </a:br>
            <a:endParaRPr lang="en-US" sz="2400" dirty="0">
              <a:solidFill>
                <a:srgbClr val="EE3523"/>
              </a:solidFill>
              <a:latin typeface="Arial"/>
              <a:cs typeface="Arial"/>
            </a:endParaRPr>
          </a:p>
        </p:txBody>
      </p:sp>
      <p:cxnSp>
        <p:nvCxnSpPr>
          <p:cNvPr id="27" name="Straight Connector 26"/>
          <p:cNvCxnSpPr/>
          <p:nvPr/>
        </p:nvCxnSpPr>
        <p:spPr>
          <a:xfrm flipV="1">
            <a:off x="1154545" y="6557625"/>
            <a:ext cx="7989455" cy="23091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Rectangle 37"/>
          <p:cNvSpPr/>
          <p:nvPr/>
        </p:nvSpPr>
        <p:spPr>
          <a:xfrm>
            <a:off x="-7698" y="76828"/>
            <a:ext cx="138546" cy="569720"/>
          </a:xfrm>
          <a:prstGeom prst="rect">
            <a:avLst/>
          </a:prstGeom>
          <a:solidFill>
            <a:srgbClr val="EE352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EE35FF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00126-0A6F-F94A-9859-AA5B42242BD8}" type="slidenum">
              <a:rPr lang="en-US" smtClean="0"/>
              <a:t>8</a:t>
            </a:fld>
            <a:endParaRPr lang="en-US" dirty="0"/>
          </a:p>
        </p:txBody>
      </p:sp>
      <p:sp>
        <p:nvSpPr>
          <p:cNvPr id="18" name="Title 1"/>
          <p:cNvSpPr txBox="1">
            <a:spLocks/>
          </p:cNvSpPr>
          <p:nvPr/>
        </p:nvSpPr>
        <p:spPr>
          <a:xfrm>
            <a:off x="7510175" y="6257347"/>
            <a:ext cx="1839267" cy="2156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 lnSpcReduction="1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900" dirty="0">
                <a:solidFill>
                  <a:srgbClr val="EE3523"/>
                </a:solidFill>
                <a:latin typeface="Arial"/>
                <a:cs typeface="Arial"/>
              </a:rPr>
              <a:t>C</a:t>
            </a:r>
            <a:r>
              <a:rPr lang="en-US" sz="900" dirty="0" smtClean="0">
                <a:solidFill>
                  <a:srgbClr val="EE3523"/>
                </a:solidFill>
                <a:latin typeface="Arial"/>
                <a:cs typeface="Arial"/>
              </a:rPr>
              <a:t>atapultHealth.com</a:t>
            </a:r>
            <a:endParaRPr lang="en-US" sz="900" dirty="0">
              <a:solidFill>
                <a:srgbClr val="EE3523"/>
              </a:solidFill>
              <a:latin typeface="Arial"/>
              <a:cs typeface="Arial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0" y="6352788"/>
            <a:ext cx="7550726" cy="45719"/>
          </a:xfrm>
          <a:prstGeom prst="rect">
            <a:avLst/>
          </a:prstGeom>
          <a:solidFill>
            <a:srgbClr val="EE3523"/>
          </a:solidFill>
          <a:ln>
            <a:solidFill>
              <a:srgbClr val="EE3523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EE35FF"/>
              </a:solidFill>
            </a:endParaRPr>
          </a:p>
        </p:txBody>
      </p:sp>
      <p:pic>
        <p:nvPicPr>
          <p:cNvPr id="20" name="Picture 19" descr="Logo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5637" y="6352788"/>
            <a:ext cx="892849" cy="535710"/>
          </a:xfrm>
          <a:prstGeom prst="rect">
            <a:avLst/>
          </a:prstGeom>
        </p:spPr>
      </p:pic>
      <p:sp>
        <p:nvSpPr>
          <p:cNvPr id="21" name="Subtitle 2"/>
          <p:cNvSpPr txBox="1">
            <a:spLocks/>
          </p:cNvSpPr>
          <p:nvPr/>
        </p:nvSpPr>
        <p:spPr>
          <a:xfrm>
            <a:off x="1277696" y="6502207"/>
            <a:ext cx="2324485" cy="2786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buClr>
                <a:srgbClr val="EE3523"/>
              </a:buClr>
            </a:pPr>
            <a:r>
              <a:rPr lang="en-US" sz="800" dirty="0">
                <a:latin typeface="Arial"/>
                <a:cs typeface="Arial"/>
              </a:rPr>
              <a:t>©2015 Catapult Health • All Rights Reserved.</a:t>
            </a:r>
            <a:r>
              <a:rPr lang="en-US" sz="800" dirty="0" smtClean="0">
                <a:latin typeface="Arial"/>
                <a:cs typeface="Arial"/>
              </a:rPr>
              <a:t> </a:t>
            </a:r>
            <a:endParaRPr lang="en-US" sz="80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7247080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ubtitle 2"/>
          <p:cNvSpPr>
            <a:spLocks noGrp="1"/>
          </p:cNvSpPr>
          <p:nvPr>
            <p:ph type="subTitle" idx="1"/>
          </p:nvPr>
        </p:nvSpPr>
        <p:spPr>
          <a:xfrm>
            <a:off x="453978" y="950588"/>
            <a:ext cx="8180461" cy="5032756"/>
          </a:xfrm>
        </p:spPr>
        <p:txBody>
          <a:bodyPr>
            <a:normAutofit/>
          </a:bodyPr>
          <a:lstStyle/>
          <a:p>
            <a:pPr marL="342900" indent="-342900" algn="l">
              <a:buClr>
                <a:srgbClr val="EE3523"/>
              </a:buClr>
              <a:buFont typeface="Arial"/>
              <a:buChar char="•"/>
            </a:pPr>
            <a:r>
              <a:rPr lang="en-US" sz="1600" b="1" dirty="0">
                <a:solidFill>
                  <a:srgbClr val="FF0000"/>
                </a:solidFill>
                <a:latin typeface="Arial"/>
                <a:cs typeface="Arial"/>
              </a:rPr>
              <a:t>More of your employees/spouses get their Preventive Checkups!</a:t>
            </a:r>
            <a:r>
              <a:rPr lang="en-US" sz="1600" dirty="0">
                <a:latin typeface="Arial"/>
                <a:cs typeface="Arial"/>
              </a:rPr>
              <a:t>  Realistic target of 80% is now achievable as never before.</a:t>
            </a:r>
          </a:p>
          <a:p>
            <a:pPr marL="342900" indent="-342900" algn="l">
              <a:buClr>
                <a:srgbClr val="EE3523"/>
              </a:buClr>
              <a:buFont typeface="Arial"/>
              <a:buChar char="•"/>
            </a:pPr>
            <a:endParaRPr lang="en-US" sz="1600" dirty="0">
              <a:latin typeface="Arial"/>
              <a:cs typeface="Arial"/>
            </a:endParaRPr>
          </a:p>
          <a:p>
            <a:pPr marL="342900" indent="-342900" algn="l">
              <a:buClr>
                <a:srgbClr val="EE3523"/>
              </a:buClr>
              <a:buFont typeface="Arial"/>
              <a:buChar char="•"/>
            </a:pPr>
            <a:r>
              <a:rPr lang="en-US" sz="1600" b="1" dirty="0">
                <a:solidFill>
                  <a:srgbClr val="FF0000"/>
                </a:solidFill>
                <a:latin typeface="Arial"/>
                <a:cs typeface="Arial"/>
              </a:rPr>
              <a:t>100% of undiagnosed people get diagnosed</a:t>
            </a:r>
            <a:r>
              <a:rPr lang="en-US" sz="1600" dirty="0">
                <a:latin typeface="Arial"/>
                <a:cs typeface="Arial"/>
              </a:rPr>
              <a:t> with diabetes, hypertension, hyperlipidemia and metabolic syndrome</a:t>
            </a:r>
          </a:p>
          <a:p>
            <a:pPr marL="342900" indent="-342900" algn="l">
              <a:buClr>
                <a:srgbClr val="EE3523"/>
              </a:buClr>
              <a:buFont typeface="Arial"/>
              <a:buChar char="•"/>
            </a:pPr>
            <a:endParaRPr lang="en-US" sz="1600" dirty="0">
              <a:latin typeface="Arial"/>
              <a:cs typeface="Arial"/>
            </a:endParaRPr>
          </a:p>
          <a:p>
            <a:pPr marL="342900" indent="-342900" algn="l">
              <a:buClr>
                <a:srgbClr val="EE3523"/>
              </a:buClr>
              <a:buFont typeface="Arial"/>
              <a:buChar char="•"/>
            </a:pPr>
            <a:r>
              <a:rPr lang="en-US" sz="1600" b="1" dirty="0">
                <a:solidFill>
                  <a:srgbClr val="FF0000"/>
                </a:solidFill>
                <a:latin typeface="Arial"/>
                <a:cs typeface="Arial"/>
              </a:rPr>
              <a:t>Diabetics and pre-diabetics stay under control </a:t>
            </a:r>
            <a:r>
              <a:rPr lang="en-US" sz="1600" dirty="0">
                <a:latin typeface="Arial"/>
                <a:cs typeface="Arial"/>
              </a:rPr>
              <a:t>over 3-4 years much more so than standard care (see Catapult’s cohort study trend line)</a:t>
            </a:r>
          </a:p>
          <a:p>
            <a:pPr marL="342900" indent="-342900" algn="l">
              <a:buClr>
                <a:srgbClr val="EE3523"/>
              </a:buClr>
              <a:buFont typeface="Arial"/>
              <a:buChar char="•"/>
            </a:pPr>
            <a:endParaRPr lang="en-US" sz="1600" dirty="0">
              <a:latin typeface="Arial"/>
              <a:cs typeface="Arial"/>
            </a:endParaRPr>
          </a:p>
          <a:p>
            <a:pPr marL="342900" indent="-342900" algn="l">
              <a:buClr>
                <a:srgbClr val="EE3523"/>
              </a:buClr>
              <a:buFont typeface="Arial"/>
              <a:buChar char="•"/>
            </a:pPr>
            <a:r>
              <a:rPr lang="en-US" sz="1600" b="1" dirty="0">
                <a:solidFill>
                  <a:srgbClr val="FF0000"/>
                </a:solidFill>
                <a:latin typeface="Arial"/>
                <a:cs typeface="Arial"/>
              </a:rPr>
              <a:t>Hypertensive &amp; pre-hypertensive employees </a:t>
            </a:r>
            <a:r>
              <a:rPr lang="en-US" sz="1600" dirty="0">
                <a:latin typeface="Arial"/>
                <a:cs typeface="Arial"/>
              </a:rPr>
              <a:t>significantly improve their numbers, too</a:t>
            </a:r>
          </a:p>
        </p:txBody>
      </p:sp>
      <p:sp>
        <p:nvSpPr>
          <p:cNvPr id="23" name="Rectangle 22"/>
          <p:cNvSpPr/>
          <p:nvPr/>
        </p:nvSpPr>
        <p:spPr>
          <a:xfrm>
            <a:off x="-1" y="76828"/>
            <a:ext cx="9144001" cy="56972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EE35F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3845" y="99920"/>
            <a:ext cx="8734282" cy="500446"/>
          </a:xfrm>
        </p:spPr>
        <p:txBody>
          <a:bodyPr>
            <a:noAutofit/>
          </a:bodyPr>
          <a:lstStyle/>
          <a:p>
            <a:pPr algn="l"/>
            <a:r>
              <a:rPr lang="en-US" sz="2400" dirty="0" smtClean="0">
                <a:solidFill>
                  <a:srgbClr val="EE3523"/>
                </a:solidFill>
                <a:latin typeface="Arial"/>
                <a:cs typeface="Arial"/>
              </a:rPr>
              <a:t>… And The Results Speak For Themselves</a:t>
            </a:r>
            <a:endParaRPr lang="en-US" sz="2400" dirty="0">
              <a:solidFill>
                <a:srgbClr val="EE3523"/>
              </a:solidFill>
              <a:latin typeface="Arial"/>
              <a:cs typeface="Arial"/>
            </a:endParaRPr>
          </a:p>
        </p:txBody>
      </p:sp>
      <p:cxnSp>
        <p:nvCxnSpPr>
          <p:cNvPr id="27" name="Straight Connector 26"/>
          <p:cNvCxnSpPr/>
          <p:nvPr/>
        </p:nvCxnSpPr>
        <p:spPr>
          <a:xfrm flipV="1">
            <a:off x="1154545" y="6557625"/>
            <a:ext cx="7989455" cy="23091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Rectangle 37"/>
          <p:cNvSpPr/>
          <p:nvPr/>
        </p:nvSpPr>
        <p:spPr>
          <a:xfrm>
            <a:off x="-7698" y="76828"/>
            <a:ext cx="138546" cy="569720"/>
          </a:xfrm>
          <a:prstGeom prst="rect">
            <a:avLst/>
          </a:prstGeom>
          <a:solidFill>
            <a:srgbClr val="EE352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EE35FF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00126-0A6F-F94A-9859-AA5B42242BD8}" type="slidenum">
              <a:rPr lang="en-US" smtClean="0"/>
              <a:t>9</a:t>
            </a:fld>
            <a:endParaRPr lang="en-US"/>
          </a:p>
        </p:txBody>
      </p:sp>
      <p:sp>
        <p:nvSpPr>
          <p:cNvPr id="18" name="Title 1"/>
          <p:cNvSpPr txBox="1">
            <a:spLocks/>
          </p:cNvSpPr>
          <p:nvPr/>
        </p:nvSpPr>
        <p:spPr>
          <a:xfrm>
            <a:off x="7510175" y="6257347"/>
            <a:ext cx="1839267" cy="2156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 lnSpcReduction="1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900" dirty="0">
                <a:solidFill>
                  <a:srgbClr val="EE3523"/>
                </a:solidFill>
                <a:latin typeface="Arial"/>
                <a:cs typeface="Arial"/>
              </a:rPr>
              <a:t>C</a:t>
            </a:r>
            <a:r>
              <a:rPr lang="en-US" sz="900" dirty="0" smtClean="0">
                <a:solidFill>
                  <a:srgbClr val="EE3523"/>
                </a:solidFill>
                <a:latin typeface="Arial"/>
                <a:cs typeface="Arial"/>
              </a:rPr>
              <a:t>atapultHealth.com</a:t>
            </a:r>
            <a:endParaRPr lang="en-US" sz="900" dirty="0">
              <a:solidFill>
                <a:srgbClr val="EE3523"/>
              </a:solidFill>
              <a:latin typeface="Arial"/>
              <a:cs typeface="Arial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0" y="6352788"/>
            <a:ext cx="7550726" cy="45719"/>
          </a:xfrm>
          <a:prstGeom prst="rect">
            <a:avLst/>
          </a:prstGeom>
          <a:solidFill>
            <a:srgbClr val="EE3523"/>
          </a:solidFill>
          <a:ln>
            <a:solidFill>
              <a:srgbClr val="EE3523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EE35FF"/>
              </a:solidFill>
            </a:endParaRPr>
          </a:p>
        </p:txBody>
      </p:sp>
      <p:pic>
        <p:nvPicPr>
          <p:cNvPr id="20" name="Picture 19" descr="Logo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5637" y="6352788"/>
            <a:ext cx="892849" cy="535710"/>
          </a:xfrm>
          <a:prstGeom prst="rect">
            <a:avLst/>
          </a:prstGeom>
        </p:spPr>
      </p:pic>
      <p:sp>
        <p:nvSpPr>
          <p:cNvPr id="21" name="Subtitle 2"/>
          <p:cNvSpPr txBox="1">
            <a:spLocks/>
          </p:cNvSpPr>
          <p:nvPr/>
        </p:nvSpPr>
        <p:spPr>
          <a:xfrm>
            <a:off x="1277696" y="6502207"/>
            <a:ext cx="2324485" cy="2786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buClr>
                <a:srgbClr val="EE3523"/>
              </a:buClr>
            </a:pPr>
            <a:r>
              <a:rPr lang="en-US" sz="800" dirty="0">
                <a:latin typeface="Arial"/>
                <a:cs typeface="Arial"/>
              </a:rPr>
              <a:t>©2015 Catapult Health • All Rights Reserved.</a:t>
            </a:r>
            <a:r>
              <a:rPr lang="en-US" sz="800" dirty="0" smtClean="0">
                <a:latin typeface="Arial"/>
                <a:cs typeface="Arial"/>
              </a:rPr>
              <a:t> </a:t>
            </a:r>
            <a:endParaRPr lang="en-US" sz="80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3794239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881</TotalTime>
  <Words>1702</Words>
  <Application>Microsoft Macintosh PowerPoint</Application>
  <PresentationFormat>On-screen Show (4:3)</PresentationFormat>
  <Paragraphs>218</Paragraphs>
  <Slides>16</Slides>
  <Notes>14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Office Theme</vt:lpstr>
      <vt:lpstr>Next Generation,  Virtual Preventive Checkups</vt:lpstr>
      <vt:lpstr>How’s the Current Paradigm Working for You?</vt:lpstr>
      <vt:lpstr>PowerPoint Presentation</vt:lpstr>
      <vt:lpstr> Catapult’s Virtual Preventive Checkup </vt:lpstr>
      <vt:lpstr> Catapult’s Virtual Preventive Checkup (continued) </vt:lpstr>
      <vt:lpstr>Here’s Why You Should Do This …</vt:lpstr>
      <vt:lpstr>Here’s Why You Should Do This (continued) …</vt:lpstr>
      <vt:lpstr> And Here’s How Catapult Health Solves For These Challenges </vt:lpstr>
      <vt:lpstr>… And The Results Speak For Themselves</vt:lpstr>
      <vt:lpstr>NEW Catapult Diagnoses: One Year of Results</vt:lpstr>
      <vt:lpstr>5 Year Diabetes Trend per 1,000 patients  for Employers With Catapult </vt:lpstr>
      <vt:lpstr>What else do Catapult NPs do with patients?</vt:lpstr>
      <vt:lpstr>Questions + Answers</vt:lpstr>
      <vt:lpstr>Some other important facts…</vt:lpstr>
      <vt:lpstr>So In Summary</vt:lpstr>
      <vt:lpstr>PowerPoint Presentation</vt:lpstr>
    </vt:vector>
  </TitlesOfParts>
  <Company>Aars | Wells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Michael Aars</dc:creator>
  <cp:lastModifiedBy>Michael W Wood</cp:lastModifiedBy>
  <cp:revision>89</cp:revision>
  <cp:lastPrinted>2015-11-03T17:25:51Z</cp:lastPrinted>
  <dcterms:created xsi:type="dcterms:W3CDTF">2015-10-30T18:43:40Z</dcterms:created>
  <dcterms:modified xsi:type="dcterms:W3CDTF">2015-11-04T19:56:56Z</dcterms:modified>
</cp:coreProperties>
</file>